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4" r:id="rId6"/>
    <p:sldId id="261" r:id="rId7"/>
    <p:sldId id="263" r:id="rId8"/>
    <p:sldId id="262" r:id="rId9"/>
    <p:sldId id="27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46" d="100"/>
          <a:sy n="46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20/06/2022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9198" y="260648"/>
            <a:ext cx="8895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atin typeface="Bradley Hand ITC" pitchFamily="66" charset="0"/>
              </a:rPr>
              <a:t>TERMODINAMIKAREN</a:t>
            </a:r>
            <a:r>
              <a:rPr lang="es-ES" sz="5400" b="1" dirty="0" smtClean="0">
                <a:latin typeface="Bradley Hand ITC" pitchFamily="66" charset="0"/>
              </a:rPr>
              <a:t> </a:t>
            </a:r>
          </a:p>
          <a:p>
            <a:r>
              <a:rPr lang="es-ES" sz="6000" b="1" dirty="0" smtClean="0">
                <a:latin typeface="Bradley Hand ITC" pitchFamily="66" charset="0"/>
              </a:rPr>
              <a:t>  2. eta3. PRINTZIPIOA </a:t>
            </a:r>
          </a:p>
          <a:p>
            <a:r>
              <a:rPr lang="es-ES" sz="2800" dirty="0" smtClean="0">
                <a:latin typeface="Comic Sans MS" pitchFamily="66" charset="0"/>
              </a:rPr>
              <a:t>       </a:t>
            </a:r>
            <a:r>
              <a:rPr lang="es-ES" sz="7200" b="1" dirty="0" smtClean="0">
                <a:latin typeface="Bradley Hand ITC" pitchFamily="66" charset="0"/>
              </a:rPr>
              <a:t>ENTROPIA</a:t>
            </a:r>
            <a:endParaRPr lang="es-ES" sz="2800" b="1" dirty="0">
              <a:latin typeface="Bradley Hand ITC" pitchFamily="66" charset="0"/>
            </a:endParaRPr>
          </a:p>
        </p:txBody>
      </p:sp>
      <p:pic>
        <p:nvPicPr>
          <p:cNvPr id="3074" name="Picture 2" descr="C:\Users\PAZ\Desktop\entr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07797"/>
            <a:ext cx="2187672" cy="288032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8" y="3466844"/>
            <a:ext cx="47625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/>
              <p:cNvSpPr txBox="1">
                <a:spLocks noChangeArrowheads="1"/>
              </p:cNvSpPr>
              <p:nvPr/>
            </p:nvSpPr>
            <p:spPr bwMode="auto">
              <a:xfrm>
                <a:off x="467544" y="3356992"/>
                <a:ext cx="8064896" cy="237626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ERREAKZIO KIMIKO BATEAN 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entropia (desordena) handituko da: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.- gas molekula kopurua handitzen bada:  ura(s) </a:t>
                </a:r>
                <a14:m>
                  <m:oMath xmlns:m="http://schemas.openxmlformats.org/officeDocument/2006/math">
                    <m:r>
                      <a:rPr lang="eu-ES" altLang="eu-E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ura (g)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.- mol kopuru gaseosoa handitzen bada  2 H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O (g) </a:t>
                </a:r>
                <a14:m>
                  <m:oMath xmlns:m="http://schemas.openxmlformats.org/officeDocument/2006/math">
                    <m:r>
                      <a:rPr kumimoji="0" lang="eu-ES" altLang="eu-E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2 H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(g) +O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(g)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 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Δn=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n</a:t>
                </a:r>
                <a:r>
                  <a:rPr kumimoji="0" lang="eu-ES" altLang="eu-ES" sz="16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p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-n</a:t>
                </a:r>
                <a:r>
                  <a:rPr kumimoji="0" lang="eu-ES" altLang="eu-ES" sz="16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e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= (2+1)-2= 1      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*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Δn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positibo denez handitu da mol kopurua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Δn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&gt;0 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np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&gt;ne</a:t>
                </a:r>
                <a:r>
                  <a:rPr kumimoji="0" lang="eu-ES" altLang="eu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Sp</a:t>
                </a: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</a:t>
                </a: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Se</a:t>
                </a:r>
                <a:r>
                  <a:rPr kumimoji="0" lang="eu-ES" altLang="eu-ES" sz="1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 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Δ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</a:t>
                </a:r>
                <a:r>
                  <a:rPr kumimoji="0" lang="eu-ES" altLang="eu-ES" sz="1600" b="1" i="0" u="none" strike="noStrike" cap="none" normalizeH="0" baseline="30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0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›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0 entropia handipena</a:t>
                </a:r>
              </a:p>
            </p:txBody>
          </p:sp>
        </mc:Choice>
        <mc:Fallback xmlns="">
          <p:sp>
            <p:nvSpPr>
              <p:cNvPr id="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356992"/>
                <a:ext cx="8064896" cy="2376264"/>
              </a:xfrm>
              <a:prstGeom prst="rect">
                <a:avLst/>
              </a:prstGeom>
              <a:blipFill rotWithShape="1">
                <a:blip r:embed="rId2"/>
                <a:stretch>
                  <a:fillRect l="-301"/>
                </a:stretch>
              </a:blip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582639" y="836712"/>
            <a:ext cx="806489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Batzuetan</a:t>
            </a:r>
            <a:r>
              <a:rPr lang="es-ES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erreakzio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kimikoetan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substantzia</a:t>
            </a:r>
            <a:r>
              <a:rPr lang="es-ES" sz="16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guztiak</a:t>
            </a:r>
            <a:r>
              <a:rPr lang="es-ES" sz="16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egoeran</a:t>
            </a:r>
            <a:r>
              <a:rPr lang="es-ES" sz="16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badaude</a:t>
            </a:r>
            <a:r>
              <a:rPr lang="es-ES" sz="1600" b="1" dirty="0" smtClean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desorden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handiena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jakiteko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gertatzen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entropiarekin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aplikatuko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dugun</a:t>
            </a:r>
            <a:endParaRPr lang="es-ES" sz="1600" b="1" dirty="0" smtClean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irizpidea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erreakzioaren</a:t>
            </a:r>
            <a:r>
              <a:rPr lang="es-ES" sz="16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kopuru</a:t>
            </a:r>
            <a:r>
              <a:rPr lang="es-ES" sz="16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aldaketa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izango</a:t>
            </a:r>
            <a:r>
              <a:rPr lang="es-ES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  <a:endParaRPr lang="eu-E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82639" y="1884861"/>
                <a:ext cx="4572000" cy="9848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s-ES" sz="1600" b="1" dirty="0" err="1" smtClean="0">
                    <a:latin typeface="Verdana" panose="020B060403050404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es-ES" sz="1600" b="1" dirty="0" err="1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s-ES" sz="1100" b="1" dirty="0" err="1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g</a:t>
                </a:r>
                <a:r>
                  <a:rPr lang="es-ES" sz="1600" b="1" dirty="0" smtClean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&gt;</a:t>
                </a:r>
                <a:r>
                  <a:rPr lang="es-ES" sz="16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0 </a:t>
                </a:r>
                <a:r>
                  <a:rPr lang="es-ES" sz="12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desorden </a:t>
                </a:r>
                <a:r>
                  <a:rPr lang="es-ES" sz="12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gehiago</a:t>
                </a:r>
                <a:r>
                  <a:rPr lang="es-ES" sz="12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b="1" baseline="-25000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 </a:t>
                </a:r>
                <a:r>
                  <a:rPr lang="eu-ES" sz="16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</a:t>
                </a:r>
                <a:r>
                  <a:rPr lang="eu-ES" sz="16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b="1" baseline="-25000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e</a:t>
                </a:r>
                <a:r>
                  <a:rPr lang="en-US" sz="20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s-ES" sz="20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eu-ES" sz="16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Sp</a:t>
                </a:r>
                <a:r>
                  <a:rPr lang="eu-ES" sz="16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</a:t>
                </a:r>
                <a:r>
                  <a:rPr lang="eu-ES" sz="1600" b="1" dirty="0" err="1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Se</a:t>
                </a:r>
                <a:endParaRPr lang="eu-ES" sz="1600" b="1" dirty="0" smtClean="0">
                  <a:effectLst/>
                  <a:highlight>
                    <a:srgbClr val="FFFF00"/>
                  </a:highlight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u-E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S" sz="1600" b="1" dirty="0" smtClean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Δ</a:t>
                </a:r>
                <a:r>
                  <a:rPr lang="es-ES" sz="16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s-ES" sz="12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g</a:t>
                </a:r>
                <a:r>
                  <a:rPr lang="es-ES" sz="1600" b="1" dirty="0" smtClean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</a:rPr>
                  <a:t>‹</a:t>
                </a:r>
                <a:r>
                  <a:rPr lang="es-ES" sz="1600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0 </a:t>
                </a:r>
                <a:r>
                  <a:rPr lang="es-ES" sz="12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desorden </a:t>
                </a:r>
                <a:r>
                  <a:rPr lang="es-ES" sz="12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gutxiago</a:t>
                </a:r>
                <a14:m>
                  <m:oMath xmlns:m="http://schemas.openxmlformats.org/officeDocument/2006/math">
                    <m:r>
                      <a:rPr lang="es-ES" sz="1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s-E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b="1" baseline="-25000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 </a:t>
                </a:r>
                <a:r>
                  <a:rPr lang="eu-ES" sz="16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</a:t>
                </a:r>
                <a:r>
                  <a:rPr lang="eu-ES" sz="16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</a:t>
                </a:r>
                <a:r>
                  <a:rPr lang="en-US" sz="2000" b="1" baseline="-25000" dirty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e</a:t>
                </a:r>
                <a:r>
                  <a:rPr lang="en-US" sz="20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  </m:t>
                    </m:r>
                  </m:oMath>
                </a14:m>
                <a:r>
                  <a:rPr lang="eu-ES" sz="16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Sp</a:t>
                </a:r>
                <a:r>
                  <a:rPr lang="eu-ES" sz="1600" b="1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</a:t>
                </a:r>
                <a:r>
                  <a:rPr lang="eu-ES" sz="1600" b="1" dirty="0" err="1" smtClean="0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Se</a:t>
                </a:r>
                <a:endParaRPr lang="eu-E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39" y="1884861"/>
                <a:ext cx="4572000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665" t="-2439" b="-91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364088" y="1884861"/>
                <a:ext cx="2880320" cy="9233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 err="1"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aA</a:t>
                </a:r>
                <a:r>
                  <a:rPr lang="en-US" sz="1600" b="1" dirty="0"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+ </a:t>
                </a:r>
                <a:r>
                  <a:rPr lang="en-US" sz="1600" b="1" dirty="0" err="1"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bB</a:t>
                </a:r>
                <a:r>
                  <a:rPr lang="en-US" sz="1600" b="1" dirty="0"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en-US" sz="16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cC</a:t>
                </a:r>
                <a:r>
                  <a:rPr lang="en-US" sz="16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+ </a:t>
                </a:r>
                <a:r>
                  <a:rPr lang="en-US" sz="1600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dD</a:t>
                </a:r>
                <a:endParaRPr lang="eu-E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 = (</a:t>
                </a:r>
                <a:r>
                  <a:rPr lang="en-U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c+d</a:t>
                </a:r>
                <a:r>
                  <a:rPr lang="en-U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)-(</a:t>
                </a:r>
                <a:r>
                  <a:rPr lang="en-US" b="1" dirty="0" err="1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a+b</a:t>
                </a:r>
                <a:r>
                  <a:rPr lang="en-U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)</a:t>
                </a:r>
                <a:endParaRPr lang="eu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n =n</a:t>
                </a:r>
                <a:r>
                  <a:rPr lang="en-US" sz="20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</a:t>
                </a:r>
                <a:r>
                  <a:rPr lang="en-US" sz="2000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-n</a:t>
                </a:r>
                <a:r>
                  <a:rPr lang="en-US" sz="2000" b="1" baseline="-250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e</a:t>
                </a:r>
                <a:endParaRPr lang="eu-E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884861"/>
                <a:ext cx="2880320" cy="923330"/>
              </a:xfrm>
              <a:prstGeom prst="rect">
                <a:avLst/>
              </a:prstGeom>
              <a:blipFill>
                <a:blip r:embed="rId4"/>
                <a:stretch>
                  <a:fillRect l="-1055" t="-649" b="-97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582639" y="276037"/>
            <a:ext cx="8064896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ERREAKZIO KIMIKO BATEN ENTROPIA ALDAKETA :KUALITATIBOKI</a:t>
            </a:r>
            <a:endParaRPr lang="eu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2667"/>
          <a:stretch/>
        </p:blipFill>
        <p:spPr>
          <a:xfrm>
            <a:off x="539552" y="1052736"/>
            <a:ext cx="824055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539552" y="260648"/>
            <a:ext cx="8240550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1.ADIBIDEA</a:t>
            </a:r>
            <a:endParaRPr lang="eu-E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3147"/>
          <a:stretch/>
        </p:blipFill>
        <p:spPr>
          <a:xfrm>
            <a:off x="287524" y="764704"/>
            <a:ext cx="8352928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87525" y="260648"/>
            <a:ext cx="8340584" cy="36933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2.ADIBIDEA</a:t>
            </a:r>
            <a:endParaRPr lang="eu-ES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31365" y="5867980"/>
            <a:ext cx="669674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u-ES" sz="1600" dirty="0" smtClean="0"/>
              <a:t>b) kasuan , substantzia guztiak gaseosoak dira baina, produktuen mol kopurua erreaktiboena baino txikiagoa denez , desordena txikitu da.</a:t>
            </a:r>
            <a:endParaRPr lang="eu-ES" sz="1600" dirty="0"/>
          </a:p>
        </p:txBody>
      </p:sp>
    </p:spTree>
    <p:extLst>
      <p:ext uri="{BB962C8B-B14F-4D97-AF65-F5344CB8AC3E}">
        <p14:creationId xmlns:p14="http://schemas.microsoft.com/office/powerpoint/2010/main" val="23301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1764" y="1124744"/>
            <a:ext cx="8586700" cy="2990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55650" marR="429" indent="-742950">
              <a:lnSpc>
                <a:spcPts val="2780"/>
              </a:lnSpc>
              <a:spcBef>
                <a:spcPts val="139"/>
              </a:spcBef>
            </a:pPr>
            <a:r>
              <a:rPr lang="es-ES" sz="4400" baseline="3150" dirty="0" smtClean="0">
                <a:latin typeface="Comic Sans MS" pitchFamily="66" charset="0"/>
                <a:cs typeface="Constantia"/>
              </a:rPr>
              <a:t> 1. 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tzi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ak</a:t>
            </a:r>
            <a:r>
              <a:rPr lang="es-ES" sz="4400" baseline="3150" dirty="0" smtClean="0">
                <a:latin typeface="Comic Sans MS" pitchFamily="66" charset="0"/>
                <a:cs typeface="Constantia"/>
              </a:rPr>
              <a:t>,</a:t>
            </a:r>
            <a:r>
              <a:rPr lang="es-ES" sz="4400" spc="-75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ene</a:t>
            </a:r>
            <a:r>
              <a:rPr lang="es-ES" sz="4400" spc="-44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4400" spc="-39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4400" spc="-19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spc="-50" baseline="31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tse</a:t>
            </a:r>
            <a:r>
              <a:rPr lang="es-ES" sz="4400" spc="-25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baz</a:t>
            </a:r>
            <a:r>
              <a:rPr lang="es-ES" sz="4400" spc="-9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oaren</a:t>
            </a:r>
            <a:r>
              <a:rPr lang="es-ES" sz="4400" baseline="3150" dirty="0">
                <a:latin typeface="Comic Sans MS" pitchFamily="66" charset="0"/>
                <a:cs typeface="Constantia"/>
              </a:rPr>
              <a:t> </a:t>
            </a:r>
            <a:r>
              <a:rPr lang="es-ES" sz="4400" baseline="3150" dirty="0" err="1" smtClean="0">
                <a:latin typeface="Comic Sans MS" pitchFamily="66" charset="0"/>
                <a:cs typeface="Constantia"/>
              </a:rPr>
              <a:t>ondorioz</a:t>
            </a:r>
            <a:r>
              <a:rPr lang="es-ES" sz="4400" spc="-15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baseline="3150" dirty="0" smtClean="0">
                <a:latin typeface="Comic Sans MS" pitchFamily="66" charset="0"/>
                <a:cs typeface="Constantia"/>
              </a:rPr>
              <a:t>,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er</a:t>
            </a:r>
            <a:r>
              <a:rPr lang="es-ES" sz="4400" spc="-39" baseline="10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eakz</a:t>
            </a:r>
            <a:r>
              <a:rPr lang="es-ES" sz="4400" spc="-9" baseline="10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400" spc="-59" baseline="10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kimi</a:t>
            </a:r>
            <a:r>
              <a:rPr lang="es-ES" sz="4400" spc="-50" baseline="10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oen</a:t>
            </a:r>
            <a:r>
              <a:rPr lang="es-ES" sz="4400" spc="-119" baseline="10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spc="-119" baseline="1050" dirty="0" err="1" smtClean="0">
                <a:latin typeface="Comic Sans MS" pitchFamily="66" charset="0"/>
                <a:cs typeface="Constantia"/>
              </a:rPr>
              <a:t>bero</a:t>
            </a:r>
            <a:r>
              <a:rPr lang="es-ES" sz="4400" spc="-119" baseline="10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400" baseline="1050" dirty="0" err="1" smtClean="0">
                <a:latin typeface="Comic Sans MS" pitchFamily="66" charset="0"/>
                <a:cs typeface="Constantia"/>
              </a:rPr>
              <a:t>trukaketak</a:t>
            </a:r>
            <a:r>
              <a:rPr lang="es-ES" sz="4400" dirty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azaltzen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ditu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.</a:t>
            </a:r>
          </a:p>
          <a:p>
            <a:pPr marL="755650" marR="429" indent="-742950">
              <a:lnSpc>
                <a:spcPts val="2780"/>
              </a:lnSpc>
              <a:spcBef>
                <a:spcPts val="139"/>
              </a:spcBef>
            </a:pPr>
            <a:r>
              <a:rPr lang="es-ES" sz="4400" baseline="8402" dirty="0" smtClean="0">
                <a:latin typeface="Comic Sans MS" pitchFamily="66" charset="0"/>
                <a:cs typeface="Constantia"/>
              </a:rPr>
              <a:t>               </a:t>
            </a:r>
          </a:p>
          <a:p>
            <a:pPr marL="755650" marR="429" indent="-742950">
              <a:lnSpc>
                <a:spcPts val="2780"/>
              </a:lnSpc>
              <a:spcBef>
                <a:spcPts val="139"/>
              </a:spcBef>
            </a:pPr>
            <a:r>
              <a:rPr lang="es-ES" sz="4400" baseline="8402" dirty="0" smtClean="0">
                <a:latin typeface="Comic Sans MS" pitchFamily="66" charset="0"/>
                <a:cs typeface="Constantia"/>
              </a:rPr>
              <a:t>      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Baina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,</a:t>
            </a:r>
            <a:r>
              <a:rPr lang="es-ES" sz="3200" spc="-75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spc="-75" dirty="0" err="1" smtClean="0">
                <a:latin typeface="Comic Sans MS" pitchFamily="66" charset="0"/>
                <a:cs typeface="Constantia"/>
              </a:rPr>
              <a:t>bero</a:t>
            </a:r>
            <a:r>
              <a:rPr lang="es-ES" sz="3200" spc="-75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spc="-75" dirty="0" err="1" smtClean="0">
                <a:latin typeface="Comic Sans MS" pitchFamily="66" charset="0"/>
                <a:cs typeface="Constantia"/>
              </a:rPr>
              <a:t>trukaketak</a:t>
            </a:r>
            <a:r>
              <a:rPr lang="es-ES" sz="3200" spc="-75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ez</a:t>
            </a:r>
            <a:r>
              <a:rPr lang="es-ES" sz="3200" spc="-1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di</a:t>
            </a:r>
            <a:r>
              <a:rPr lang="es-ES" sz="3200" spc="-9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u</a:t>
            </a:r>
            <a:r>
              <a:rPr lang="es-ES" sz="3200" spc="-79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3200" spc="-25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er</a:t>
            </a:r>
            <a:r>
              <a:rPr lang="es-ES" sz="3200" spc="-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esaten</a:t>
            </a:r>
            <a:r>
              <a:rPr lang="es-ES" sz="3200" spc="-34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er</a:t>
            </a:r>
            <a:r>
              <a:rPr lang="es-ES" sz="3200" spc="-39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r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eakz</a:t>
            </a:r>
            <a:r>
              <a:rPr lang="es-ES" sz="3200" spc="-9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i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oaren</a:t>
            </a:r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esp</a:t>
            </a:r>
            <a:r>
              <a:rPr lang="es-ES" sz="3200" spc="-9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o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nta</a:t>
            </a:r>
            <a:r>
              <a:rPr lang="es-ES" sz="3200" spc="-9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n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eitateari</a:t>
            </a:r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buruz</a:t>
            </a:r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,</a:t>
            </a:r>
            <a:r>
              <a:rPr lang="es-ES" sz="3200" spc="-14" dirty="0" smtClean="0">
                <a:solidFill>
                  <a:srgbClr val="FF0000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hau</a:t>
            </a:r>
            <a:r>
              <a:rPr lang="es-ES" sz="3200" spc="-94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da,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erreakzioa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be</a:t>
            </a:r>
            <a:r>
              <a:rPr lang="es-ES" sz="3200" spc="-4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ez</a:t>
            </a:r>
            <a:r>
              <a:rPr lang="es-ES" sz="3200" spc="-1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spc="-64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ertat</a:t>
            </a:r>
            <a:r>
              <a:rPr lang="es-ES" sz="3200" spc="-25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 den</a:t>
            </a:r>
            <a:r>
              <a:rPr lang="es-ES" sz="3200" spc="-99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ala</a:t>
            </a:r>
            <a:r>
              <a:rPr lang="es-ES" sz="3200" spc="-125" dirty="0" smtClean="0">
                <a:latin typeface="Comic Sans MS" pitchFamily="66" charset="0"/>
                <a:cs typeface="Constantia"/>
              </a:rPr>
              <a:t> </a:t>
            </a:r>
            <a:r>
              <a:rPr lang="es-ES" sz="3200" dirty="0" err="1" smtClean="0">
                <a:latin typeface="Comic Sans MS" pitchFamily="66" charset="0"/>
                <a:cs typeface="Constantia"/>
              </a:rPr>
              <a:t>ez</a:t>
            </a:r>
            <a:r>
              <a:rPr lang="es-ES" sz="3200" dirty="0" smtClean="0">
                <a:latin typeface="Comic Sans MS" pitchFamily="66" charset="0"/>
                <a:cs typeface="Constantia"/>
              </a:rPr>
              <a:t>.</a:t>
            </a:r>
            <a:endParaRPr lang="es-ES" sz="3200" dirty="0">
              <a:latin typeface="Comic Sans MS" pitchFamily="66" charset="0"/>
              <a:cs typeface="Constanti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332656"/>
            <a:ext cx="8352928" cy="647421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45765">
              <a:lnSpc>
                <a:spcPts val="4685"/>
              </a:lnSpc>
              <a:spcBef>
                <a:spcPts val="234"/>
              </a:spcBef>
            </a:pPr>
            <a:r>
              <a:rPr lang="es-ES" sz="3200" baseline="3034" dirty="0" smtClean="0">
                <a:latin typeface="Comic Sans MS" pitchFamily="66" charset="0"/>
                <a:cs typeface="Calibri"/>
              </a:rPr>
              <a:t>E</a:t>
            </a:r>
            <a:r>
              <a:rPr lang="es-ES" sz="3200" spc="-39" baseline="3034" dirty="0" smtClean="0">
                <a:latin typeface="Comic Sans MS" pitchFamily="66" charset="0"/>
                <a:cs typeface="Calibri"/>
              </a:rPr>
              <a:t>N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T</a:t>
            </a:r>
            <a:r>
              <a:rPr lang="es-ES" sz="3200" spc="-64" baseline="3034" dirty="0" smtClean="0">
                <a:latin typeface="Comic Sans MS" pitchFamily="66" charset="0"/>
                <a:cs typeface="Calibri"/>
              </a:rPr>
              <a:t>R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OPIA </a:t>
            </a:r>
            <a:r>
              <a:rPr lang="es-ES" sz="3200" spc="-164" baseline="3034" dirty="0" smtClean="0">
                <a:latin typeface="Comic Sans MS" pitchFamily="66" charset="0"/>
                <a:cs typeface="Calibri"/>
              </a:rPr>
              <a:t>K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O</a:t>
            </a:r>
            <a:r>
              <a:rPr lang="es-ES" sz="3200" spc="-34" baseline="3034" dirty="0" smtClean="0">
                <a:latin typeface="Comic Sans MS" pitchFamily="66" charset="0"/>
                <a:cs typeface="Calibri"/>
              </a:rPr>
              <a:t>N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T</a:t>
            </a:r>
            <a:r>
              <a:rPr lang="es-ES" sz="3200" spc="-94" baseline="3034" dirty="0" smtClean="0">
                <a:latin typeface="Comic Sans MS" pitchFamily="66" charset="0"/>
                <a:cs typeface="Calibri"/>
              </a:rPr>
              <a:t>Z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E</a:t>
            </a:r>
            <a:r>
              <a:rPr lang="es-ES" sz="3200" spc="-19" baseline="3034" dirty="0" smtClean="0">
                <a:latin typeface="Comic Sans MS" pitchFamily="66" charset="0"/>
                <a:cs typeface="Calibri"/>
              </a:rPr>
              <a:t>P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TU</a:t>
            </a:r>
            <a:r>
              <a:rPr lang="es-ES" sz="3200" spc="9" baseline="3034" dirty="0" smtClean="0">
                <a:latin typeface="Comic Sans MS" pitchFamily="66" charset="0"/>
                <a:cs typeface="Calibri"/>
              </a:rPr>
              <a:t>A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:DESO</a:t>
            </a:r>
            <a:r>
              <a:rPr lang="es-ES" sz="3200" spc="-50" baseline="3034" dirty="0" smtClean="0">
                <a:latin typeface="Comic Sans MS" pitchFamily="66" charset="0"/>
                <a:cs typeface="Calibri"/>
              </a:rPr>
              <a:t>R</a:t>
            </a:r>
            <a:r>
              <a:rPr lang="es-ES" sz="3200" baseline="3034" dirty="0" smtClean="0">
                <a:latin typeface="Comic Sans MS" pitchFamily="66" charset="0"/>
                <a:cs typeface="Calibri"/>
              </a:rPr>
              <a:t>DENA MOLEKULARRA</a:t>
            </a:r>
            <a:endParaRPr lang="es-ES" dirty="0" smtClean="0">
              <a:latin typeface="Comic Sans MS" pitchFamily="66" charset="0"/>
              <a:cs typeface="Calibri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782706" y="4437112"/>
            <a:ext cx="7344816" cy="1567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lang="es-ES" sz="4800" spc="-19" baseline="3150" dirty="0" err="1" smtClean="0">
                <a:latin typeface="Comic Sans MS" pitchFamily="66" charset="0"/>
                <a:cs typeface="Constantia"/>
              </a:rPr>
              <a:t>H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as</a:t>
            </a:r>
            <a:r>
              <a:rPr lang="es-ES" sz="4800" spc="-9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spc="-50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4800" spc="-59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ba</a:t>
            </a:r>
            <a:r>
              <a:rPr lang="es-ES" sz="4800" spc="-29" baseline="3150" dirty="0" smtClean="0">
                <a:latin typeface="Comic Sans MS" pitchFamily="66" charset="0"/>
                <a:cs typeface="Constantia"/>
              </a:rPr>
              <a:t>t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ean</a:t>
            </a:r>
            <a:r>
              <a:rPr lang="es-ES" sz="4800" spc="-9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4800" spc="-4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ntsa</a:t>
            </a:r>
            <a:r>
              <a:rPr lang="es-ES" sz="4800" spc="-13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da</a:t>
            </a:r>
            <a:r>
              <a:rPr lang="es-ES" sz="4800" spc="-9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800" spc="-29" baseline="3150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spc="-59" baseline="31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spc="-109" baseline="3150" dirty="0" smtClean="0">
                <a:latin typeface="Comic Sans MS" pitchFamily="66" charset="0"/>
                <a:cs typeface="Constantia"/>
              </a:rPr>
              <a:t> </a:t>
            </a:r>
          </a:p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4800" spc="-44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4800" spc="-39" baseline="31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800" spc="-25" baseline="3150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esu</a:t>
            </a:r>
            <a:r>
              <a:rPr lang="es-ES" sz="4800" spc="-10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b="1" spc="-64" baseline="3150" dirty="0" err="1" smtClean="0">
                <a:latin typeface="Comic Sans MS" pitchFamily="66" charset="0"/>
                <a:cs typeface="Constantia"/>
              </a:rPr>
              <a:t>x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800" b="1" spc="-39" baseline="3150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erm</a:t>
            </a:r>
            <a:r>
              <a:rPr lang="es-ES" sz="4800" b="1" spc="-9" baseline="315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4800" b="1" spc="-50" baseline="31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4800" b="1" spc="-9" baseline="31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k</a:t>
            </a:r>
            <a:endParaRPr lang="es-ES" sz="4800" b="1" baseline="3150" dirty="0" smtClean="0">
              <a:latin typeface="Comic Sans MS" pitchFamily="66" charset="0"/>
              <a:cs typeface="Constantia"/>
            </a:endParaRPr>
          </a:p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izango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direla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espontaneoak</a:t>
            </a:r>
            <a:r>
              <a:rPr lang="es-ES" sz="4800" b="1" baseline="3150" dirty="0" smtClean="0">
                <a:latin typeface="Comic Sans MS" pitchFamily="66" charset="0"/>
                <a:cs typeface="Constantia"/>
              </a:rPr>
              <a:t>, </a:t>
            </a:r>
          </a:p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lang="es-ES" sz="5400" baseline="315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nergia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behar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ez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800" baseline="3150" dirty="0" err="1" smtClean="0">
                <a:latin typeface="Comic Sans MS" pitchFamily="66" charset="0"/>
                <a:cs typeface="Constantia"/>
              </a:rPr>
              <a:t>dutelako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. </a:t>
            </a:r>
            <a:r>
              <a:rPr lang="es-ES" sz="4800" b="1" baseline="3150" dirty="0" err="1" smtClean="0">
                <a:latin typeface="Comic Sans MS" pitchFamily="66" charset="0"/>
                <a:cs typeface="Constantia"/>
              </a:rPr>
              <a:t>Baina</a:t>
            </a:r>
            <a:r>
              <a:rPr lang="es-ES" sz="4800" baseline="3150" dirty="0" smtClean="0">
                <a:latin typeface="Comic Sans MS" pitchFamily="66" charset="0"/>
                <a:cs typeface="Constantia"/>
              </a:rPr>
              <a:t>……..</a:t>
            </a:r>
            <a:endParaRPr lang="es-ES" sz="4400" dirty="0">
              <a:latin typeface="Comic Sans MS" pitchFamily="66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260648"/>
            <a:ext cx="7632848" cy="22182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lang="es-ES" sz="2400" dirty="0" err="1" smtClean="0">
                <a:latin typeface="Comic Sans MS" pitchFamily="66" charset="0"/>
                <a:cs typeface="Constantia"/>
              </a:rPr>
              <a:t>Ezagut</a:t>
            </a:r>
            <a:r>
              <a:rPr lang="es-ES" sz="2400" spc="-25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400" spc="-11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di</a:t>
            </a:r>
            <a:r>
              <a:rPr lang="es-ES" sz="2400" spc="-5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400" spc="-8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2400" spc="-4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400" spc="-39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400" spc="-25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esu</a:t>
            </a:r>
            <a:r>
              <a:rPr lang="es-ES" sz="2400" spc="-8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end</a:t>
            </a:r>
            <a:r>
              <a:rPr lang="es-ES" sz="2400" spc="-9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400" spc="-29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ermi</a:t>
            </a:r>
            <a:r>
              <a:rPr lang="es-ES" sz="2400" spc="-5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400" spc="-15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as</a:t>
            </a:r>
            <a:r>
              <a:rPr lang="es-ES" sz="2400" spc="-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4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esp</a:t>
            </a:r>
            <a:r>
              <a:rPr lang="es-ES" sz="3600" spc="-9" baseline="105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nta</a:t>
            </a:r>
            <a:r>
              <a:rPr lang="es-ES" sz="3600" spc="-9" baseline="1050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eo</a:t>
            </a:r>
            <a:r>
              <a:rPr lang="es-ES" sz="3600" spc="-9" baseline="10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3600" spc="-109" baseline="10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di</a:t>
            </a:r>
            <a:r>
              <a:rPr lang="es-ES" sz="3600" spc="-50" baseline="10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3600" spc="-9" baseline="10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4000" baseline="1050" dirty="0" smtClean="0">
                <a:latin typeface="Comic Sans MS" pitchFamily="66" charset="0"/>
                <a:cs typeface="Constantia"/>
              </a:rPr>
              <a:t>.</a:t>
            </a:r>
            <a:r>
              <a:rPr lang="es-ES" sz="4000" spc="-34" baseline="10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3600" spc="-29" baseline="105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3600" baseline="1050" dirty="0" err="1" smtClean="0">
                <a:latin typeface="Comic Sans MS" pitchFamily="66" charset="0"/>
                <a:cs typeface="Constantia"/>
              </a:rPr>
              <a:t>dibidez</a:t>
            </a:r>
            <a:r>
              <a:rPr lang="es-ES" sz="3600" baseline="1050" dirty="0" smtClean="0">
                <a:latin typeface="Comic Sans MS" pitchFamily="66" charset="0"/>
                <a:cs typeface="Constantia"/>
              </a:rPr>
              <a:t>:</a:t>
            </a:r>
            <a:endParaRPr lang="es-ES" sz="2400" dirty="0" smtClean="0">
              <a:latin typeface="Comic Sans MS" pitchFamily="66" charset="0"/>
              <a:cs typeface="Constantia"/>
            </a:endParaRPr>
          </a:p>
          <a:p>
            <a:pPr marL="863092" marR="49606" indent="-457200">
              <a:lnSpc>
                <a:spcPct val="101725"/>
              </a:lnSpc>
              <a:spcBef>
                <a:spcPts val="364"/>
              </a:spcBef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2000" spc="-9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otza</a:t>
            </a:r>
            <a:r>
              <a:rPr lang="es-ES" sz="2000" spc="-2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000" spc="-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fusioa</a:t>
            </a:r>
            <a:endParaRPr lang="es-ES" sz="2000" dirty="0" smtClean="0">
              <a:latin typeface="Comic Sans MS" pitchFamily="66" charset="0"/>
              <a:cs typeface="Constantia"/>
            </a:endParaRPr>
          </a:p>
          <a:p>
            <a:pPr marL="863092" marR="49606" indent="-457200">
              <a:lnSpc>
                <a:spcPct val="101725"/>
              </a:lnSpc>
              <a:spcBef>
                <a:spcPts val="526"/>
              </a:spcBef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Comic Sans MS" pitchFamily="66" charset="0"/>
                <a:cs typeface="Constantia"/>
              </a:rPr>
              <a:t>Al</a:t>
            </a:r>
            <a:r>
              <a:rPr lang="es-ES" sz="2000" spc="-4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oho</a:t>
            </a:r>
            <a:r>
              <a:rPr lang="es-ES" sz="2000" spc="-4" dirty="0" err="1" smtClean="0">
                <a:latin typeface="Comic Sans MS" pitchFamily="66" charset="0"/>
                <a:cs typeface="Constantia"/>
              </a:rPr>
              <a:t>l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000" spc="-2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000" spc="-2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lur</a:t>
            </a:r>
            <a:r>
              <a:rPr lang="es-ES" sz="2000" spc="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in</a:t>
            </a:r>
            <a:r>
              <a:rPr lang="es-ES" sz="2000" spc="-50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2000" spc="4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a</a:t>
            </a:r>
            <a:endParaRPr lang="es-ES" sz="2000" dirty="0" smtClean="0">
              <a:latin typeface="Comic Sans MS" pitchFamily="66" charset="0"/>
              <a:cs typeface="Constantia"/>
            </a:endParaRPr>
          </a:p>
          <a:p>
            <a:pPr marL="863092" marR="49606" indent="-457200">
              <a:lnSpc>
                <a:spcPct val="101725"/>
              </a:lnSpc>
              <a:spcBef>
                <a:spcPts val="526"/>
              </a:spcBef>
              <a:buFont typeface="Courier New" panose="02070309020205020404" pitchFamily="49" charset="0"/>
              <a:buChar char="o"/>
            </a:pPr>
            <a:r>
              <a:rPr lang="es-ES" sz="2000" dirty="0" err="1" smtClean="0">
                <a:latin typeface="Comic Sans MS" pitchFamily="66" charset="0"/>
                <a:cs typeface="Constantia"/>
              </a:rPr>
              <a:t>Gatz</a:t>
            </a:r>
            <a:r>
              <a:rPr lang="es-ES" sz="2000" spc="-9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spc="-54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eh</a:t>
            </a:r>
            <a:r>
              <a:rPr lang="es-ES" sz="2000" spc="4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enen</a:t>
            </a:r>
            <a:r>
              <a:rPr lang="es-ES" sz="2000" spc="-1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disoluzioa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.</a:t>
            </a:r>
            <a:endParaRPr lang="es-ES" sz="2000" dirty="0">
              <a:latin typeface="Comic Sans MS" pitchFamily="66" charset="0"/>
              <a:cs typeface="Constantia"/>
            </a:endParaRPr>
          </a:p>
        </p:txBody>
      </p:sp>
      <p:sp>
        <p:nvSpPr>
          <p:cNvPr id="5" name="1 Rectángulo"/>
          <p:cNvSpPr/>
          <p:nvPr/>
        </p:nvSpPr>
        <p:spPr>
          <a:xfrm>
            <a:off x="214714" y="2692193"/>
            <a:ext cx="8640960" cy="1794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76936" marR="257133" indent="-272796">
              <a:lnSpc>
                <a:spcPts val="2810"/>
              </a:lnSpc>
              <a:spcBef>
                <a:spcPts val="807"/>
              </a:spcBef>
            </a:pPr>
            <a:r>
              <a:rPr lang="eu-ES" sz="2000" dirty="0" smtClean="0">
                <a:latin typeface="Comic Sans MS" pitchFamily="66" charset="0"/>
                <a:cs typeface="Constantia"/>
              </a:rPr>
              <a:t>Ond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z,</a:t>
            </a:r>
            <a:r>
              <a:rPr lang="eu-ES" sz="2000" spc="-8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ene</a:t>
            </a:r>
            <a:r>
              <a:rPr lang="eu-ES" sz="2000" spc="-44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g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a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en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tru</a:t>
            </a:r>
            <a:r>
              <a:rPr lang="eu-ES" sz="2000" spc="-64" dirty="0" smtClean="0">
                <a:latin typeface="Comic Sans MS" pitchFamily="66" charset="0"/>
                <a:cs typeface="Constantia"/>
              </a:rPr>
              <a:t>k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eaz</a:t>
            </a:r>
            <a:r>
              <a:rPr lang="eu-ES" sz="2000" spc="-129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ga</a:t>
            </a:r>
            <a:r>
              <a:rPr lang="eu-ES" sz="2000" spc="-14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n,</a:t>
            </a:r>
            <a:r>
              <a:rPr lang="eu-ES" sz="2000" spc="-25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p</a:t>
            </a:r>
            <a:r>
              <a:rPr lang="eu-ES" sz="2000" spc="-4" dirty="0" smtClean="0">
                <a:latin typeface="Comic Sans MS" pitchFamily="66" charset="0"/>
                <a:cs typeface="Constantia"/>
              </a:rPr>
              <a:t>e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ntsa</a:t>
            </a:r>
            <a:r>
              <a:rPr lang="eu-ES" sz="2000" spc="-150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dez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a</a:t>
            </a:r>
            <a:r>
              <a:rPr lang="eu-ES" sz="2000" spc="-59" dirty="0" smtClean="0">
                <a:latin typeface="Comic Sans MS" pitchFamily="66" charset="0"/>
                <a:cs typeface="Constantia"/>
              </a:rPr>
              <a:t>k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egu </a:t>
            </a:r>
            <a:r>
              <a:rPr lang="eu-ES" sz="2000" dirty="0" err="1" smtClean="0">
                <a:latin typeface="Comic Sans MS" pitchFamily="66" charset="0"/>
                <a:cs typeface="Constantia"/>
              </a:rPr>
              <a:t>bada</a:t>
            </a:r>
            <a:r>
              <a:rPr lang="eu-ES" sz="2000" spc="-64" dirty="0" err="1" smtClean="0">
                <a:latin typeface="Comic Sans MS" pitchFamily="66" charset="0"/>
                <a:cs typeface="Constantia"/>
              </a:rPr>
              <a:t>g</a:t>
            </a:r>
            <a:r>
              <a:rPr lang="eu-ES" sz="2000" dirty="0" err="1" smtClean="0">
                <a:latin typeface="Comic Sans MS" pitchFamily="66" charset="0"/>
                <a:cs typeface="Constantia"/>
              </a:rPr>
              <a:t>oela</a:t>
            </a:r>
            <a:r>
              <a:rPr lang="eu-ES" sz="2000" spc="-79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bes</a:t>
            </a:r>
            <a:r>
              <a:rPr lang="eu-ES" sz="2000" spc="-29" dirty="0" smtClean="0">
                <a:latin typeface="Comic Sans MS" pitchFamily="66" charset="0"/>
                <a:cs typeface="Constantia"/>
              </a:rPr>
              <a:t>t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</a:t>
            </a:r>
            <a:r>
              <a:rPr lang="eu-ES" sz="2000" spc="-8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fak</a:t>
            </a:r>
            <a:r>
              <a:rPr lang="eu-ES" sz="2000" spc="-34" dirty="0" smtClean="0">
                <a:latin typeface="Comic Sans MS" pitchFamily="66" charset="0"/>
                <a:cs typeface="Constantia"/>
              </a:rPr>
              <a:t>t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</a:t>
            </a:r>
            <a:r>
              <a:rPr lang="eu-ES" sz="2000" spc="-34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en</a:t>
            </a:r>
            <a:r>
              <a:rPr lang="eu-ES" sz="2000" spc="-5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bat</a:t>
            </a:r>
            <a:r>
              <a:rPr lang="eu-ES" sz="2000" spc="-139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</a:t>
            </a:r>
            <a:r>
              <a:rPr lang="eu-ES" sz="2000" spc="-50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ag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na</a:t>
            </a:r>
            <a:r>
              <a:rPr lang="eu-ES" sz="2000" spc="-10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duena p</a:t>
            </a:r>
            <a:r>
              <a:rPr lang="eu-ES" sz="2000" spc="-44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spc="-25" dirty="0" smtClean="0">
                <a:latin typeface="Comic Sans MS" pitchFamily="66" charset="0"/>
                <a:cs typeface="Constantia"/>
              </a:rPr>
              <a:t>z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es</a:t>
            </a:r>
            <a:r>
              <a:rPr lang="eu-ES" sz="2000" spc="4" dirty="0" smtClean="0">
                <a:latin typeface="Comic Sans MS" pitchFamily="66" charset="0"/>
                <a:cs typeface="Constantia"/>
              </a:rPr>
              <a:t>u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en</a:t>
            </a:r>
            <a:r>
              <a:rPr lang="eu-ES" sz="2000" spc="-11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berezkotasunean.</a:t>
            </a:r>
          </a:p>
          <a:p>
            <a:pPr marL="104140" marR="47761">
              <a:lnSpc>
                <a:spcPct val="101725"/>
              </a:lnSpc>
              <a:spcBef>
                <a:spcPts val="254"/>
              </a:spcBef>
            </a:pPr>
            <a:r>
              <a:rPr lang="eu-ES" sz="2000" spc="-25" dirty="0" smtClean="0">
                <a:latin typeface="Comic Sans MS" pitchFamily="66" charset="0"/>
                <a:cs typeface="Constantia"/>
              </a:rPr>
              <a:t>E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ta</a:t>
            </a:r>
            <a:r>
              <a:rPr lang="eu-ES" sz="2000" spc="-54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h</a:t>
            </a:r>
            <a:r>
              <a:rPr lang="eu-ES" sz="2000" spc="-4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eta</a:t>
            </a:r>
            <a:r>
              <a:rPr lang="eu-ES" sz="2000" spc="-50" dirty="0" smtClean="0">
                <a:latin typeface="Comic Sans MS" pitchFamily="66" charset="0"/>
                <a:cs typeface="Constantia"/>
              </a:rPr>
              <a:t>r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a</a:t>
            </a:r>
            <a:r>
              <a:rPr lang="eu-ES" sz="2000" spc="-50" dirty="0" smtClean="0">
                <a:latin typeface="Comic Sans MS" pitchFamily="66" charset="0"/>
                <a:cs typeface="Constantia"/>
              </a:rPr>
              <a:t>k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o</a:t>
            </a:r>
            <a:r>
              <a:rPr lang="eu-ES" sz="2000" spc="-100" dirty="0" smtClean="0">
                <a:latin typeface="Comic Sans MS" pitchFamily="66" charset="0"/>
                <a:cs typeface="Constantia"/>
              </a:rPr>
              <a:t> </a:t>
            </a:r>
            <a:r>
              <a:rPr lang="eu-ES" sz="2000" spc="-29" dirty="0" smtClean="0">
                <a:latin typeface="Comic Sans MS" pitchFamily="66" charset="0"/>
                <a:cs typeface="Constantia"/>
              </a:rPr>
              <a:t>t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ermod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nam</a:t>
            </a:r>
            <a:r>
              <a:rPr lang="eu-ES" sz="2000" spc="-9" dirty="0" smtClean="0"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kak</a:t>
            </a:r>
            <a:r>
              <a:rPr lang="eu-ES" sz="2000" spc="-39" dirty="0" smtClean="0">
                <a:latin typeface="Comic Sans MS" pitchFamily="66" charset="0"/>
                <a:cs typeface="Constantia"/>
              </a:rPr>
              <a:t> </a:t>
            </a:r>
            <a:r>
              <a:rPr lang="eu-ES" b="1" dirty="0" smtClean="0">
                <a:latin typeface="Comic Sans MS" pitchFamily="66" charset="0"/>
                <a:cs typeface="Constantia"/>
              </a:rPr>
              <a:t>e</a:t>
            </a:r>
            <a:r>
              <a:rPr lang="eu-ES" b="1" spc="-59" dirty="0" smtClean="0">
                <a:latin typeface="Comic Sans MS" pitchFamily="66" charset="0"/>
                <a:cs typeface="Constantia"/>
              </a:rPr>
              <a:t>g</a:t>
            </a:r>
            <a:r>
              <a:rPr lang="eu-ES" b="1" dirty="0" smtClean="0">
                <a:latin typeface="Comic Sans MS" pitchFamily="66" charset="0"/>
                <a:cs typeface="Constantia"/>
              </a:rPr>
              <a:t>oe</a:t>
            </a:r>
            <a:r>
              <a:rPr lang="eu-ES" b="1" spc="-44" dirty="0" smtClean="0">
                <a:latin typeface="Comic Sans MS" pitchFamily="66" charset="0"/>
                <a:cs typeface="Constantia"/>
              </a:rPr>
              <a:t>r</a:t>
            </a:r>
            <a:r>
              <a:rPr lang="eu-ES" b="1" dirty="0" smtClean="0">
                <a:latin typeface="Comic Sans MS" pitchFamily="66" charset="0"/>
                <a:cs typeface="Constantia"/>
              </a:rPr>
              <a:t>a-funtzio</a:t>
            </a:r>
            <a:r>
              <a:rPr lang="eu-ES" sz="2000" dirty="0" smtClean="0">
                <a:latin typeface="Comic Sans MS" pitchFamily="66" charset="0"/>
                <a:cs typeface="Constantia"/>
              </a:rPr>
              <a:t> </a:t>
            </a:r>
            <a:r>
              <a:rPr lang="eu-ES" sz="2800" baseline="3150" dirty="0" smtClean="0">
                <a:latin typeface="Comic Sans MS" pitchFamily="66" charset="0"/>
                <a:cs typeface="Constantia"/>
              </a:rPr>
              <a:t>berr</a:t>
            </a:r>
            <a:r>
              <a:rPr lang="eu-ES" sz="2800" spc="-14" baseline="3150" dirty="0" smtClean="0">
                <a:latin typeface="Comic Sans MS" pitchFamily="66" charset="0"/>
                <a:cs typeface="Constantia"/>
              </a:rPr>
              <a:t>i bat</a:t>
            </a:r>
            <a:r>
              <a:rPr lang="eu-ES" sz="2800" spc="-11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u-ES" sz="2800" baseline="3150" dirty="0" smtClean="0">
                <a:latin typeface="Comic Sans MS" pitchFamily="66" charset="0"/>
                <a:cs typeface="Constantia"/>
              </a:rPr>
              <a:t>definitzen du</a:t>
            </a:r>
            <a:r>
              <a:rPr lang="eu-ES" sz="2800" spc="-104" baseline="3150" dirty="0">
                <a:latin typeface="Comic Sans MS" pitchFamily="66" charset="0"/>
                <a:cs typeface="Constantia"/>
              </a:rPr>
              <a:t> </a:t>
            </a:r>
            <a:r>
              <a:rPr lang="eu-ES" sz="2800" spc="-104" baseline="3150" dirty="0" smtClean="0">
                <a:latin typeface="Comic Sans MS" pitchFamily="66" charset="0"/>
                <a:cs typeface="Constantia"/>
              </a:rPr>
              <a:t>:</a:t>
            </a:r>
            <a:r>
              <a:rPr lang="eu-ES" sz="2000" spc="-14" baseline="3150" dirty="0" smtClean="0">
                <a:latin typeface="Comic Sans MS" pitchFamily="66" charset="0"/>
                <a:cs typeface="Constantia"/>
              </a:rPr>
              <a:t>  </a:t>
            </a:r>
            <a:r>
              <a:rPr lang="eu-ES" sz="2800" b="1" baseline="2560" dirty="0" smtClean="0">
                <a:latin typeface="Comic Sans MS" pitchFamily="66" charset="0"/>
                <a:cs typeface="Constantia"/>
              </a:rPr>
              <a:t>(S) Ent</a:t>
            </a:r>
            <a:r>
              <a:rPr lang="eu-ES" sz="2800" b="1" spc="-44" baseline="2560" dirty="0" smtClean="0">
                <a:latin typeface="Comic Sans MS" pitchFamily="66" charset="0"/>
                <a:cs typeface="Constantia"/>
              </a:rPr>
              <a:t>r</a:t>
            </a:r>
            <a:r>
              <a:rPr lang="eu-ES" sz="2800" b="1" baseline="2560" dirty="0" smtClean="0">
                <a:latin typeface="Comic Sans MS" pitchFamily="66" charset="0"/>
                <a:cs typeface="Constantia"/>
              </a:rPr>
              <a:t>opia</a:t>
            </a:r>
            <a:r>
              <a:rPr lang="eu-ES" sz="2800" b="1" spc="-104" baseline="2560" dirty="0" smtClean="0">
                <a:latin typeface="Comic Sans MS" pitchFamily="66" charset="0"/>
                <a:cs typeface="Constantia"/>
              </a:rPr>
              <a:t> (termodinamikaren 2.printzipioa)</a:t>
            </a:r>
          </a:p>
          <a:p>
            <a:pPr marL="104140" marR="47761">
              <a:lnSpc>
                <a:spcPct val="101725"/>
              </a:lnSpc>
              <a:spcBef>
                <a:spcPts val="254"/>
              </a:spcBef>
            </a:pPr>
            <a:endParaRPr lang="eu-ES" sz="2000" b="1" dirty="0" smtClean="0">
              <a:latin typeface="Comic Sans MS" pitchFamily="66" charset="0"/>
              <a:cs typeface="Constanti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9136" y="4797152"/>
            <a:ext cx="8434553" cy="13622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104140" marR="47761" lvl="0">
              <a:lnSpc>
                <a:spcPct val="101725"/>
              </a:lnSpc>
              <a:spcBef>
                <a:spcPts val="254"/>
              </a:spcBef>
            </a:pPr>
            <a:r>
              <a:rPr lang="eu-ES" sz="2000" b="1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En</a:t>
            </a:r>
            <a:r>
              <a:rPr lang="eu-ES" sz="2000" b="1" spc="9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t</a:t>
            </a:r>
            <a:r>
              <a:rPr lang="eu-ES" sz="2000" b="1" spc="-39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opia,</a:t>
            </a:r>
            <a:r>
              <a:rPr lang="eu-ES" sz="2000" spc="-14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800" b="1" baseline="256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(S)</a:t>
            </a:r>
            <a:r>
              <a:rPr lang="eu-ES" sz="2800" b="1" baseline="256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800" b="1" baseline="256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,</a:t>
            </a:r>
            <a:r>
              <a:rPr lang="eu-ES" sz="2000" b="1" spc="-59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sis</a:t>
            </a:r>
            <a:r>
              <a:rPr lang="eu-ES" sz="2000" spc="-3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t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ema</a:t>
            </a:r>
            <a:r>
              <a:rPr lang="eu-ES" sz="2000" spc="-75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ba</a:t>
            </a:r>
            <a:r>
              <a:rPr lang="eu-ES" sz="2000" spc="-2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t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en</a:t>
            </a:r>
            <a:r>
              <a:rPr lang="eu-ES" sz="2000" spc="-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</a:t>
            </a:r>
            <a:r>
              <a:rPr lang="eu-ES" sz="2000" b="1" spc="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so</a:t>
            </a:r>
            <a:r>
              <a:rPr lang="eu-ES" sz="2000" b="1" spc="-3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</a:t>
            </a:r>
            <a:r>
              <a:rPr lang="eu-ES" sz="2000" b="1" spc="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na</a:t>
            </a:r>
            <a:r>
              <a:rPr lang="eu-ES" sz="2000" b="1" spc="-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en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neurria</a:t>
            </a:r>
            <a:r>
              <a:rPr lang="eu-ES" sz="2000" b="1" spc="-5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da</a:t>
            </a:r>
            <a:r>
              <a:rPr lang="eu-ES" sz="2000" spc="-5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spc="-59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,</a:t>
            </a:r>
            <a:r>
              <a:rPr lang="eu-ES" sz="2000" spc="-9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n</a:t>
            </a:r>
            <a:r>
              <a:rPr lang="eu-ES" sz="200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olaba</a:t>
            </a:r>
            <a:r>
              <a:rPr lang="eu-ES" sz="2000" spc="-9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i</a:t>
            </a:r>
            <a:r>
              <a:rPr lang="eu-ES" sz="200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t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,</a:t>
            </a:r>
            <a:r>
              <a:rPr lang="eu-ES" sz="2000" spc="-75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endParaRPr lang="eu-ES" sz="2000" spc="-75" dirty="0" smtClean="0">
              <a:solidFill>
                <a:prstClr val="black"/>
              </a:solidFill>
              <a:latin typeface="Comic Sans MS" pitchFamily="66" charset="0"/>
              <a:cs typeface="Constantia"/>
            </a:endParaRPr>
          </a:p>
          <a:p>
            <a:pPr marL="104140" marR="47761" lvl="0">
              <a:lnSpc>
                <a:spcPct val="101725"/>
              </a:lnSpc>
              <a:spcBef>
                <a:spcPts val="254"/>
              </a:spcBef>
            </a:pPr>
            <a:r>
              <a:rPr lang="eu-ES" sz="2000" b="1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deso</a:t>
            </a:r>
            <a:r>
              <a:rPr lang="eu-ES" sz="2000" b="1" spc="-39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dena</a:t>
            </a:r>
            <a:r>
              <a:rPr lang="eu-ES" sz="2000" b="1" spc="-79" dirty="0" smtClean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molekular</a:t>
            </a:r>
            <a:r>
              <a:rPr lang="eu-ES" sz="2000" b="1" spc="-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a</a:t>
            </a:r>
            <a:r>
              <a:rPr lang="eu-ES" sz="2000" b="1" spc="-39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en</a:t>
            </a:r>
            <a:r>
              <a:rPr lang="eu-ES" sz="2000" b="1" spc="-5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maila neurt</a:t>
            </a:r>
            <a:r>
              <a:rPr lang="eu-ES" sz="2000" spc="-1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z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en</a:t>
            </a:r>
            <a:r>
              <a:rPr lang="eu-ES" sz="2000" spc="-11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du.</a:t>
            </a:r>
          </a:p>
          <a:p>
            <a:pPr marL="104140" marR="47761" lvl="0">
              <a:lnSpc>
                <a:spcPct val="101725"/>
              </a:lnSpc>
              <a:spcBef>
                <a:spcPts val="254"/>
              </a:spcBef>
            </a:pP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Ze</a:t>
            </a:r>
            <a:r>
              <a:rPr lang="eu-ES" sz="2000" spc="-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n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bat</a:t>
            </a:r>
            <a:r>
              <a:rPr lang="eu-ES" sz="2000" spc="-13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eta</a:t>
            </a:r>
            <a:r>
              <a:rPr lang="eu-ES" sz="2000" spc="-13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des</a:t>
            </a:r>
            <a:r>
              <a:rPr lang="eu-ES" sz="2000" b="1" spc="-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o</a:t>
            </a:r>
            <a:r>
              <a:rPr lang="eu-ES" sz="2000" b="1" spc="-39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dena</a:t>
            </a:r>
            <a:r>
              <a:rPr lang="eu-ES" sz="2000" b="1" spc="-14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spc="-6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g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ehi</a:t>
            </a:r>
            <a:r>
              <a:rPr lang="eu-ES" sz="2000" b="1" spc="-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a</a:t>
            </a:r>
            <a:r>
              <a:rPr lang="eu-ES" sz="2000" b="1" spc="-6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go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, </a:t>
            </a:r>
            <a:r>
              <a:rPr lang="eu-ES" sz="2000" spc="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h</a:t>
            </a:r>
            <a:r>
              <a:rPr lang="eu-ES" sz="2000" spc="-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a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i</a:t>
            </a:r>
            <a:r>
              <a:rPr lang="eu-ES" sz="2000" spc="-9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n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bat</a:t>
            </a:r>
            <a:r>
              <a:rPr lang="eu-ES" sz="2000" spc="-13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eta</a:t>
            </a:r>
            <a:r>
              <a:rPr lang="eu-ES" sz="2000" spc="-54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h</a:t>
            </a:r>
            <a:r>
              <a:rPr lang="eu-ES" sz="2000" b="1" spc="-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a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nd</a:t>
            </a:r>
            <a:r>
              <a:rPr lang="eu-ES" sz="2000" b="1" spc="-1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i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a</a:t>
            </a:r>
            <a:r>
              <a:rPr lang="eu-ES" sz="2000" b="1" spc="-64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g</a:t>
            </a:r>
            <a:r>
              <a:rPr lang="eu-ES" sz="2000" b="1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oa </a:t>
            </a:r>
            <a:r>
              <a:rPr lang="eu-ES" sz="3200" b="1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da</a:t>
            </a:r>
            <a:r>
              <a:rPr lang="eu-ES" sz="3200" b="1" spc="-125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 </a:t>
            </a:r>
            <a:r>
              <a:rPr lang="eu-ES" sz="3200" b="1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ent</a:t>
            </a:r>
            <a:r>
              <a:rPr lang="eu-ES" sz="3200" b="1" spc="-34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r</a:t>
            </a:r>
            <a:r>
              <a:rPr lang="eu-ES" sz="3200" b="1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o</a:t>
            </a:r>
            <a:r>
              <a:rPr lang="eu-ES" sz="3200" b="1" spc="-9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p</a:t>
            </a:r>
            <a:r>
              <a:rPr lang="eu-ES" sz="3200" b="1" baseline="3150" dirty="0">
                <a:solidFill>
                  <a:srgbClr val="002060"/>
                </a:solidFill>
                <a:latin typeface="Comic Sans MS" pitchFamily="66" charset="0"/>
                <a:cs typeface="Constantia"/>
              </a:rPr>
              <a:t>ia</a:t>
            </a:r>
            <a:r>
              <a:rPr lang="eu-ES" sz="3600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.</a:t>
            </a:r>
            <a:endParaRPr lang="eu-ES" sz="2400" dirty="0">
              <a:solidFill>
                <a:prstClr val="black"/>
              </a:solidFill>
              <a:latin typeface="Comic Sans MS" pitchFamily="66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AZ\Desktop\942357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21750"/>
            <a:ext cx="370927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79512" y="4437112"/>
            <a:ext cx="8712642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Zenbat</a:t>
            </a:r>
            <a:r>
              <a:rPr lang="es-ES" sz="2400" dirty="0" smtClean="0">
                <a:latin typeface="Comic Sans MS" pitchFamily="66" charset="0"/>
              </a:rPr>
              <a:t> eta </a:t>
            </a:r>
            <a:r>
              <a:rPr lang="es-ES" sz="2400" b="1" dirty="0" smtClean="0">
                <a:latin typeface="Comic Sans MS" pitchFamily="66" charset="0"/>
              </a:rPr>
              <a:t>orden </a:t>
            </a:r>
            <a:r>
              <a:rPr lang="es-ES" sz="2400" b="1" dirty="0" err="1" smtClean="0">
                <a:latin typeface="Comic Sans MS" pitchFamily="66" charset="0"/>
              </a:rPr>
              <a:t>gehiago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gero</a:t>
            </a:r>
            <a:r>
              <a:rPr lang="es-ES" sz="2400" dirty="0" smtClean="0">
                <a:latin typeface="Comic Sans MS" pitchFamily="66" charset="0"/>
              </a:rPr>
              <a:t> eta </a:t>
            </a:r>
            <a:r>
              <a:rPr lang="es-ES" sz="2400" b="1" dirty="0" err="1" smtClean="0">
                <a:latin typeface="Comic Sans MS" pitchFamily="66" charset="0"/>
              </a:rPr>
              <a:t>entropia</a:t>
            </a: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</a:rPr>
              <a:t>txikiagoa</a:t>
            </a:r>
            <a:r>
              <a:rPr lang="es-ES" sz="2400" b="1" dirty="0" smtClean="0">
                <a:latin typeface="Comic Sans MS" pitchFamily="66" charset="0"/>
              </a:rPr>
              <a:t>.</a:t>
            </a:r>
          </a:p>
          <a:p>
            <a:endParaRPr lang="es-ES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400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Zenbat</a:t>
            </a:r>
            <a:r>
              <a:rPr lang="es-ES" sz="2400" dirty="0" smtClean="0">
                <a:latin typeface="Comic Sans MS" pitchFamily="66" charset="0"/>
              </a:rPr>
              <a:t> eta </a:t>
            </a:r>
            <a:r>
              <a:rPr lang="es-ES" sz="2400" b="1" dirty="0" smtClean="0">
                <a:latin typeface="Comic Sans MS" pitchFamily="66" charset="0"/>
              </a:rPr>
              <a:t>desorden </a:t>
            </a:r>
            <a:r>
              <a:rPr lang="es-ES" sz="2400" b="1" dirty="0" err="1" smtClean="0">
                <a:latin typeface="Comic Sans MS" pitchFamily="66" charset="0"/>
              </a:rPr>
              <a:t>gehiago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dirty="0" err="1" smtClean="0">
                <a:latin typeface="Comic Sans MS" pitchFamily="66" charset="0"/>
              </a:rPr>
              <a:t>gero</a:t>
            </a:r>
            <a:r>
              <a:rPr lang="es-ES" sz="2400" dirty="0" smtClean="0">
                <a:latin typeface="Comic Sans MS" pitchFamily="66" charset="0"/>
              </a:rPr>
              <a:t> eta </a:t>
            </a:r>
            <a:r>
              <a:rPr lang="es-ES" sz="2400" b="1" dirty="0" err="1" smtClean="0">
                <a:latin typeface="Comic Sans MS" pitchFamily="66" charset="0"/>
              </a:rPr>
              <a:t>entropia</a:t>
            </a:r>
            <a:r>
              <a:rPr lang="es-ES" sz="2400" b="1" dirty="0" smtClean="0">
                <a:latin typeface="Comic Sans MS" pitchFamily="66" charset="0"/>
              </a:rPr>
              <a:t> </a:t>
            </a:r>
            <a:r>
              <a:rPr lang="es-ES" sz="2400" b="1" dirty="0" err="1" smtClean="0">
                <a:latin typeface="Comic Sans MS" pitchFamily="66" charset="0"/>
              </a:rPr>
              <a:t>gehiago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4" name="2 CuadroTexto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ZER NEURTZEN DU ENTROPIAK?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5" name="Picture 3" descr="C:\Users\PAZ\Desktop\que-es-la-entropia.jpg"/>
          <p:cNvPicPr>
            <a:picLocks noChangeAspect="1" noChangeArrowheads="1"/>
          </p:cNvPicPr>
          <p:nvPr/>
        </p:nvPicPr>
        <p:blipFill>
          <a:blip r:embed="rId3" cstate="print"/>
          <a:srcRect t="11250" b="13750"/>
          <a:stretch>
            <a:fillRect/>
          </a:stretch>
        </p:blipFill>
        <p:spPr bwMode="auto">
          <a:xfrm>
            <a:off x="611560" y="1960601"/>
            <a:ext cx="3386399" cy="212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3 CuadroTexto"/>
          <p:cNvSpPr txBox="1"/>
          <p:nvPr/>
        </p:nvSpPr>
        <p:spPr>
          <a:xfrm>
            <a:off x="854184" y="1146705"/>
            <a:ext cx="7034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Comic Sans MS" pitchFamily="66" charset="0"/>
              </a:rPr>
              <a:t>Entropiak</a:t>
            </a:r>
            <a:r>
              <a:rPr lang="es-ES" sz="2400" dirty="0" smtClean="0">
                <a:latin typeface="Comic Sans MS" pitchFamily="66" charset="0"/>
              </a:rPr>
              <a:t> desordena </a:t>
            </a:r>
            <a:r>
              <a:rPr lang="es-ES" sz="2400" dirty="0" err="1" smtClean="0">
                <a:latin typeface="Comic Sans MS" pitchFamily="66" charset="0"/>
              </a:rPr>
              <a:t>molekularra</a:t>
            </a:r>
            <a:r>
              <a:rPr lang="es-ES" sz="2400" dirty="0" smtClean="0">
                <a:latin typeface="Comic Sans MS" pitchFamily="66" charset="0"/>
              </a:rPr>
              <a:t>  </a:t>
            </a:r>
            <a:r>
              <a:rPr lang="es-ES" sz="2400" dirty="0" err="1" smtClean="0">
                <a:latin typeface="Comic Sans MS" pitchFamily="66" charset="0"/>
              </a:rPr>
              <a:t>neurtzen</a:t>
            </a:r>
            <a:r>
              <a:rPr lang="es-ES" sz="2400" dirty="0" smtClean="0">
                <a:latin typeface="Comic Sans MS" pitchFamily="66" charset="0"/>
              </a:rPr>
              <a:t> du</a:t>
            </a:r>
            <a:endParaRPr lang="es-E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244893" y="4509120"/>
            <a:ext cx="5184576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87313" marR="1947734" algn="ctr" defTabSz="179388">
              <a:spcBef>
                <a:spcPts val="527"/>
              </a:spcBef>
            </a:pP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Er</a:t>
            </a:r>
            <a:r>
              <a:rPr lang="es-ES" sz="2800" spc="-29" baseline="1137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eakz</a:t>
            </a:r>
            <a:r>
              <a:rPr lang="es-ES" sz="2800" spc="4" baseline="1137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800" spc="-75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kim</a:t>
            </a:r>
            <a:r>
              <a:rPr lang="es-ES" sz="2800" spc="4" baseline="1137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2800" spc="-44" baseline="1137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800" spc="-59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1137" dirty="0" smtClean="0">
                <a:latin typeface="Comic Sans MS" pitchFamily="66" charset="0"/>
                <a:cs typeface="Constantia"/>
              </a:rPr>
              <a:t>ba</a:t>
            </a:r>
            <a:r>
              <a:rPr lang="es-ES" sz="2800" spc="-39" baseline="1137" dirty="0" smtClean="0">
                <a:latin typeface="Comic Sans MS" pitchFamily="66" charset="0"/>
                <a:cs typeface="Constantia"/>
              </a:rPr>
              <a:t>t</a:t>
            </a:r>
            <a:r>
              <a:rPr lang="es-ES" sz="2800" baseline="1137" dirty="0" smtClean="0">
                <a:latin typeface="Comic Sans MS" pitchFamily="66" charset="0"/>
                <a:cs typeface="Constantia"/>
              </a:rPr>
              <a:t>ean</a:t>
            </a:r>
            <a:r>
              <a:rPr lang="es-ES" sz="2800" spc="-84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1137" dirty="0" smtClean="0">
                <a:latin typeface="Comic Sans MS" pitchFamily="66" charset="0"/>
                <a:cs typeface="Constantia"/>
              </a:rPr>
              <a:t>ga</a:t>
            </a:r>
            <a:r>
              <a:rPr lang="es-ES" sz="2800" b="1" spc="14" baseline="1137" dirty="0" smtClean="0">
                <a:latin typeface="Comic Sans MS" pitchFamily="66" charset="0"/>
                <a:cs typeface="Constantia"/>
              </a:rPr>
              <a:t>s</a:t>
            </a:r>
            <a:r>
              <a:rPr lang="es-ES" sz="2800" b="1" baseline="1137" dirty="0" smtClean="0">
                <a:latin typeface="Comic Sans MS" pitchFamily="66" charset="0"/>
                <a:cs typeface="Constantia"/>
              </a:rPr>
              <a:t>-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mo</a:t>
            </a:r>
            <a:r>
              <a:rPr lang="es-ES" sz="2800" b="1" spc="-4" baseline="1137" dirty="0" err="1" smtClean="0">
                <a:latin typeface="Comic Sans MS" pitchFamily="66" charset="0"/>
                <a:cs typeface="Constantia"/>
              </a:rPr>
              <a:t>l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ekulen</a:t>
            </a:r>
            <a:r>
              <a:rPr lang="es-ES" sz="2800" b="1" spc="-25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spc="-44" baseline="1137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opur</a:t>
            </a:r>
            <a:r>
              <a:rPr lang="es-ES" sz="2800" b="1" spc="4" baseline="1137" dirty="0" err="1" smtClean="0">
                <a:latin typeface="Comic Sans MS" pitchFamily="66" charset="0"/>
                <a:cs typeface="Constantia"/>
              </a:rPr>
              <a:t>u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400" b="1" dirty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ha</a:t>
            </a:r>
            <a:r>
              <a:rPr lang="es-ES" sz="2800" b="1" spc="-9" baseline="1137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dit</a:t>
            </a:r>
            <a:r>
              <a:rPr lang="es-ES" sz="2800" b="1" spc="-14" baseline="1137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800" b="1" spc="-39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spc="-9" baseline="1137" dirty="0" err="1" smtClean="0">
                <a:latin typeface="Comic Sans MS" pitchFamily="66" charset="0"/>
                <a:cs typeface="Constantia"/>
              </a:rPr>
              <a:t>b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800" spc="-9" baseline="1137" dirty="0" err="1" smtClean="0">
                <a:latin typeface="Comic Sans MS" pitchFamily="66" charset="0"/>
                <a:cs typeface="Constantia"/>
              </a:rPr>
              <a:t>d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800" baseline="1137" dirty="0" smtClean="0">
                <a:latin typeface="Comic Sans MS" pitchFamily="66" charset="0"/>
                <a:cs typeface="Constantia"/>
              </a:rPr>
              <a:t>,</a:t>
            </a:r>
            <a:r>
              <a:rPr lang="es-ES" sz="2800" spc="-39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sis</a:t>
            </a:r>
            <a:r>
              <a:rPr lang="es-ES" sz="2800" spc="-29" baseline="1137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ema</a:t>
            </a:r>
            <a:r>
              <a:rPr lang="es-ES" sz="2800" spc="-34" baseline="1137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800" spc="-100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ent</a:t>
            </a:r>
            <a:r>
              <a:rPr lang="es-ES" sz="2800" b="1" spc="-34" baseline="1137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opia</a:t>
            </a:r>
            <a:r>
              <a:rPr lang="es-ES" sz="2800" b="1" spc="-69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ha</a:t>
            </a:r>
            <a:r>
              <a:rPr lang="es-ES" sz="2800" b="1" spc="-9" baseline="1137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2800" b="1" baseline="1137" dirty="0" err="1" smtClean="0">
                <a:latin typeface="Comic Sans MS" pitchFamily="66" charset="0"/>
                <a:cs typeface="Constantia"/>
              </a:rPr>
              <a:t>ditu</a:t>
            </a:r>
            <a:r>
              <a:rPr lang="es-ES" sz="2800" b="1" spc="-84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eg</a:t>
            </a:r>
            <a:r>
              <a:rPr lang="es-ES" sz="2800" spc="4" baseline="1137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sz="2800" spc="-59" baseline="1137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sz="2800" baseline="1137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800" spc="-125" baseline="1137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1137" dirty="0" smtClean="0">
                <a:latin typeface="Comic Sans MS" pitchFamily="66" charset="0"/>
                <a:cs typeface="Constantia"/>
              </a:rPr>
              <a:t>d</a:t>
            </a:r>
            <a:r>
              <a:rPr lang="es-ES" sz="2800" spc="-9" baseline="1137" dirty="0" smtClean="0">
                <a:latin typeface="Comic Sans MS" pitchFamily="66" charset="0"/>
                <a:cs typeface="Constantia"/>
              </a:rPr>
              <a:t>a</a:t>
            </a:r>
            <a:r>
              <a:rPr lang="es-ES" sz="2800" baseline="1137" dirty="0" smtClean="0">
                <a:latin typeface="Comic Sans MS" pitchFamily="66" charset="0"/>
                <a:cs typeface="Constantia"/>
              </a:rPr>
              <a:t>.</a:t>
            </a:r>
            <a:endParaRPr lang="es-ES" sz="2400" dirty="0">
              <a:latin typeface="Comic Sans MS" pitchFamily="66" charset="0"/>
              <a:cs typeface="Constantia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" y="462516"/>
            <a:ext cx="4617998" cy="218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 descr="disolucion_sal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8680"/>
            <a:ext cx="345638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443700" y="2484384"/>
                <a:ext cx="1224136" cy="5847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3200" dirty="0" smtClean="0"/>
                  <a:t>S</a:t>
                </a:r>
                <a14:m>
                  <m:oMath xmlns:m="http://schemas.openxmlformats.org/officeDocument/2006/math">
                    <m:r>
                      <a:rPr lang="es-E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↑↑↑↑</m:t>
                    </m:r>
                  </m:oMath>
                </a14:m>
                <a:endParaRPr lang="eu-ES" sz="3600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700" y="2484384"/>
                <a:ext cx="1224136" cy="584775"/>
              </a:xfrm>
              <a:prstGeom prst="rect">
                <a:avLst/>
              </a:prstGeom>
              <a:blipFill>
                <a:blip r:embed="rId6"/>
                <a:stretch>
                  <a:fillRect l="-11823" t="-11340" b="-340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51520" y="2996391"/>
                <a:ext cx="4176464" cy="13149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u-ES" b="1" dirty="0"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Desordena zenbat eta handiagoa</a:t>
                </a:r>
                <a14:m>
                  <m:oMath xmlns:m="http://schemas.openxmlformats.org/officeDocument/2006/math">
                    <m:r>
                      <a:rPr lang="eu-ES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Entropia gero eta </a:t>
                </a:r>
                <a:r>
                  <a:rPr lang="eu-ES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handiagoa da.</a:t>
                </a:r>
                <a:endParaRPr lang="eu-E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u-ES" b="1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Egoera fisikoaren arabera </a:t>
                </a:r>
                <a:r>
                  <a:rPr lang="eu-ES" b="1" dirty="0" smtClean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:</a:t>
                </a:r>
                <a:endParaRPr lang="eu-E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u-ES" sz="2000" b="1" u="sng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</a:t>
                </a:r>
                <a:r>
                  <a:rPr lang="eu-ES" sz="2000" b="1" u="sng" baseline="-25000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solido</a:t>
                </a:r>
                <a:r>
                  <a:rPr lang="eu-ES" sz="2000" b="1" u="sng" dirty="0" err="1"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Times New Roman" panose="02020603050405020304" pitchFamily="18" charset="0"/>
                  </a:rPr>
                  <a:t>‹</a:t>
                </a:r>
                <a:r>
                  <a:rPr lang="eu-ES" sz="2000" b="1" u="sng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</a:t>
                </a:r>
                <a:r>
                  <a:rPr lang="eu-ES" sz="2000" b="1" u="sng" baseline="-25000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likido</a:t>
                </a:r>
                <a:r>
                  <a:rPr lang="eu-ES" sz="2000" b="1" u="sng" dirty="0" err="1"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Times New Roman" panose="02020603050405020304" pitchFamily="18" charset="0"/>
                  </a:rPr>
                  <a:t>‹</a:t>
                </a:r>
                <a:r>
                  <a:rPr lang="eu-ES" sz="2000" b="1" u="sng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</a:t>
                </a:r>
                <a:r>
                  <a:rPr lang="eu-ES" sz="2000" b="1" u="sng" baseline="-25000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ga</a:t>
                </a:r>
                <a:r>
                  <a:rPr lang="eu-ES" sz="2000" b="1" baseline="-25000" dirty="0" err="1">
                    <a:effectLst/>
                    <a:highlight>
                      <a:srgbClr val="FFFF00"/>
                    </a:highlight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</a:t>
                </a:r>
                <a:endParaRPr lang="eu-E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96391"/>
                <a:ext cx="4176464" cy="1314912"/>
              </a:xfrm>
              <a:prstGeom prst="rect">
                <a:avLst/>
              </a:prstGeom>
              <a:blipFill>
                <a:blip r:embed="rId7"/>
                <a:stretch>
                  <a:fillRect l="-1019" b="-73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 Rectángulo"/>
          <p:cNvSpPr/>
          <p:nvPr/>
        </p:nvSpPr>
        <p:spPr>
          <a:xfrm>
            <a:off x="4967536" y="3169821"/>
            <a:ext cx="417646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 marL="87312"/>
            <a:r>
              <a:rPr lang="es-ES" b="1" dirty="0" err="1" smtClean="0">
                <a:latin typeface="Comic Sans MS" pitchFamily="66" charset="0"/>
                <a:cs typeface="Constantia"/>
              </a:rPr>
              <a:t>Disoluzioa</a:t>
            </a:r>
            <a:r>
              <a:rPr lang="es-ES" b="1" spc="-2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b="1" spc="-100" dirty="0" smtClean="0">
                <a:latin typeface="Comic Sans MS" pitchFamily="66" charset="0"/>
                <a:cs typeface="Constantia"/>
              </a:rPr>
              <a:t> 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ent</a:t>
            </a:r>
            <a:r>
              <a:rPr lang="es-ES" b="1" spc="-2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opia</a:t>
            </a:r>
            <a:r>
              <a:rPr lang="es-ES" b="1" spc="-69" dirty="0" smtClean="0">
                <a:latin typeface="Comic Sans MS" pitchFamily="66" charset="0"/>
                <a:cs typeface="Constantia"/>
              </a:rPr>
              <a:t> </a:t>
            </a:r>
            <a:r>
              <a:rPr lang="es-ES" dirty="0" err="1" smtClean="0">
                <a:latin typeface="Comic Sans MS" pitchFamily="66" charset="0"/>
                <a:cs typeface="Constantia"/>
              </a:rPr>
              <a:t>be</a:t>
            </a:r>
            <a:r>
              <a:rPr lang="es-ES" spc="-3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pc="-104" dirty="0" smtClean="0">
                <a:latin typeface="Comic Sans MS" pitchFamily="66" charset="0"/>
                <a:cs typeface="Constantia"/>
              </a:rPr>
              <a:t> 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osaga</a:t>
            </a:r>
            <a:r>
              <a:rPr lang="es-ES" b="1" spc="4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ena</a:t>
            </a:r>
            <a:r>
              <a:rPr lang="es-ES" b="1" spc="-59" dirty="0" smtClean="0">
                <a:latin typeface="Comic Sans MS" pitchFamily="66" charset="0"/>
                <a:cs typeface="Constantia"/>
              </a:rPr>
              <a:t> 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baino</a:t>
            </a:r>
            <a:r>
              <a:rPr lang="es-ES" b="1" spc="-59" dirty="0" smtClean="0">
                <a:latin typeface="Comic Sans MS" pitchFamily="66" charset="0"/>
                <a:cs typeface="Constantia"/>
              </a:rPr>
              <a:t> 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han</a:t>
            </a:r>
            <a:r>
              <a:rPr lang="es-ES" b="1" spc="-9" dirty="0" err="1" smtClean="0">
                <a:latin typeface="Comic Sans MS" pitchFamily="66" charset="0"/>
                <a:cs typeface="Constantia"/>
              </a:rPr>
              <a:t>d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ia</a:t>
            </a:r>
            <a:r>
              <a:rPr lang="es-ES" b="1" spc="-50" dirty="0" err="1" smtClean="0">
                <a:latin typeface="Comic Sans MS" pitchFamily="66" charset="0"/>
                <a:cs typeface="Constantia"/>
              </a:rPr>
              <a:t>g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oa</a:t>
            </a:r>
            <a:r>
              <a:rPr lang="es-ES" b="1" dirty="0" smtClean="0">
                <a:latin typeface="Comic Sans MS" pitchFamily="66" charset="0"/>
                <a:cs typeface="Constantia"/>
              </a:rPr>
              <a:t> da.</a:t>
            </a:r>
            <a:endParaRPr lang="es-ES" b="1" dirty="0">
              <a:latin typeface="Comic Sans MS" pitchFamily="66" charset="0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7941" y="1305752"/>
            <a:ext cx="7776864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140" algn="ctr">
              <a:lnSpc>
                <a:spcPct val="101725"/>
              </a:lnSpc>
              <a:spcBef>
                <a:spcPts val="761"/>
              </a:spcBef>
            </a:pPr>
            <a:r>
              <a:rPr lang="es-ES" b="1" spc="-4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uanti</a:t>
            </a:r>
            <a:r>
              <a:rPr lang="es-ES" b="1" spc="-9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b="1" spc="-9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ibo</a:t>
            </a:r>
            <a:r>
              <a:rPr lang="es-ES" b="1" spc="-9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b="1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b="1" spc="4" dirty="0" smtClean="0">
                <a:latin typeface="Comic Sans MS" pitchFamily="66" charset="0"/>
                <a:cs typeface="Constantia"/>
              </a:rPr>
              <a:t> </a:t>
            </a:r>
            <a:r>
              <a:rPr lang="es-ES" dirty="0" err="1" smtClean="0">
                <a:latin typeface="Comic Sans MS" pitchFamily="66" charset="0"/>
                <a:cs typeface="Constantia"/>
              </a:rPr>
              <a:t>ho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n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ela</a:t>
            </a:r>
            <a:r>
              <a:rPr lang="es-ES" spc="-139" dirty="0" smtClean="0">
                <a:latin typeface="Comic Sans MS" pitchFamily="66" charset="0"/>
                <a:cs typeface="Constantia"/>
              </a:rPr>
              <a:t> </a:t>
            </a:r>
            <a:r>
              <a:rPr lang="es-ES" dirty="0" smtClean="0">
                <a:latin typeface="Comic Sans MS" pitchFamily="66" charset="0"/>
                <a:cs typeface="Constantia"/>
              </a:rPr>
              <a:t>da</a:t>
            </a:r>
            <a:r>
              <a:rPr lang="es-ES" spc="-125" dirty="0" smtClean="0">
                <a:latin typeface="Comic Sans MS" pitchFamily="66" charset="0"/>
                <a:cs typeface="Constantia"/>
              </a:rPr>
              <a:t> 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ent</a:t>
            </a:r>
            <a:r>
              <a:rPr lang="es-ES" spc="-3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pc="-3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pc="-114" dirty="0" smtClean="0">
                <a:latin typeface="Comic Sans MS" pitchFamily="66" charset="0"/>
                <a:cs typeface="Constantia"/>
              </a:rPr>
              <a:t> </a:t>
            </a:r>
            <a:r>
              <a:rPr lang="es-ES" dirty="0" err="1" smtClean="0">
                <a:latin typeface="Comic Sans MS" pitchFamily="66" charset="0"/>
                <a:cs typeface="Constantia"/>
              </a:rPr>
              <a:t>ad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i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pc="-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dirty="0" err="1" smtClean="0">
                <a:latin typeface="Comic Sans MS" pitchFamily="66" charset="0"/>
                <a:cs typeface="Constantia"/>
              </a:rPr>
              <a:t>az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pc="-9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dirty="0" smtClean="0">
                <a:latin typeface="Comic Sans MS" pitchFamily="66" charset="0"/>
                <a:cs typeface="Constantia"/>
              </a:rPr>
              <a:t>:</a:t>
            </a:r>
            <a:endParaRPr lang="es-ES" dirty="0">
              <a:latin typeface="Comic Sans MS" pitchFamily="66" charset="0"/>
              <a:cs typeface="Constantia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74427" y="1772816"/>
            <a:ext cx="5328592" cy="11951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  <a:buFont typeface="Arial" pitchFamily="34" charset="0"/>
              <a:buChar char="•"/>
            </a:pPr>
            <a:r>
              <a:rPr lang="es-ES" sz="3200" b="1" baseline="3150" dirty="0" smtClean="0">
                <a:latin typeface="Comic Sans MS" pitchFamily="66" charset="0"/>
                <a:cs typeface="Constantia"/>
              </a:rPr>
              <a:t>q</a:t>
            </a:r>
            <a:r>
              <a:rPr lang="es-ES" sz="2800" spc="-1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sis</a:t>
            </a:r>
            <a:r>
              <a:rPr lang="es-ES" sz="2800" spc="-34" baseline="3150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emak</a:t>
            </a:r>
            <a:r>
              <a:rPr lang="es-ES" sz="2800" spc="-109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trukaturiko</a:t>
            </a:r>
            <a:r>
              <a:rPr lang="es-ES" sz="2800" spc="-109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be</a:t>
            </a:r>
            <a:r>
              <a:rPr lang="es-ES" sz="2800" spc="-34" baseline="3150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oa</a:t>
            </a:r>
            <a:r>
              <a:rPr lang="es-ES" sz="2800" baseline="3150" dirty="0" smtClean="0">
                <a:latin typeface="Comic Sans MS" pitchFamily="66" charset="0"/>
                <a:cs typeface="Constantia"/>
              </a:rPr>
              <a:t> (J)</a:t>
            </a:r>
          </a:p>
          <a:p>
            <a:pPr marL="12700">
              <a:lnSpc>
                <a:spcPts val="2755"/>
              </a:lnSpc>
              <a:spcBef>
                <a:spcPts val="137"/>
              </a:spcBef>
              <a:buFont typeface="Arial" pitchFamily="34" charset="0"/>
              <a:buChar char="•"/>
            </a:pPr>
            <a:r>
              <a:rPr lang="es-ES" sz="2800" b="1" baseline="3150" dirty="0" smtClean="0">
                <a:latin typeface="Comic Sans MS" pitchFamily="66" charset="0"/>
                <a:cs typeface="Constantia"/>
              </a:rPr>
              <a:t>T</a:t>
            </a:r>
            <a:r>
              <a:rPr lang="es-ES" sz="2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Tenperatura</a:t>
            </a:r>
            <a:r>
              <a:rPr lang="es-ES" sz="2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gradu</a:t>
            </a:r>
            <a:r>
              <a:rPr lang="es-ES" sz="280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kelbinetan</a:t>
            </a:r>
            <a:r>
              <a:rPr lang="es-ES" sz="2800" baseline="3150" dirty="0" smtClean="0">
                <a:latin typeface="Comic Sans MS" pitchFamily="66" charset="0"/>
                <a:cs typeface="Constantia"/>
              </a:rPr>
              <a:t>.</a:t>
            </a:r>
          </a:p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lang="es-ES" sz="2800" baseline="3150" dirty="0" smtClean="0">
                <a:latin typeface="Comic Sans MS" pitchFamily="66" charset="0"/>
                <a:cs typeface="Constantia"/>
              </a:rPr>
              <a:t>                            S.I-</a:t>
            </a:r>
            <a:r>
              <a:rPr lang="es-ES" sz="2800" baseline="3150" dirty="0" err="1" smtClean="0">
                <a:latin typeface="Comic Sans MS" pitchFamily="66" charset="0"/>
                <a:cs typeface="Constantia"/>
              </a:rPr>
              <a:t>ean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∆S</a:t>
            </a:r>
            <a:r>
              <a:rPr lang="es-ES" sz="36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36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(=) </a:t>
            </a:r>
            <a:r>
              <a:rPr lang="es-ES" b="1" dirty="0" smtClean="0">
                <a:latin typeface="Comic Sans MS" pitchFamily="66" charset="0"/>
                <a:cs typeface="Constantia"/>
              </a:rPr>
              <a:t>J/K</a:t>
            </a:r>
            <a:endParaRPr lang="es-ES" sz="1600" b="1" dirty="0">
              <a:latin typeface="Comic Sans MS" pitchFamily="66" charset="0"/>
              <a:cs typeface="Constantia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71600" y="2125219"/>
            <a:ext cx="1935786" cy="4514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lang="es-ES" sz="4000" b="1" baseline="3150" dirty="0" smtClean="0">
                <a:latin typeface="Comic Sans MS" pitchFamily="66" charset="0"/>
                <a:cs typeface="Constantia"/>
              </a:rPr>
              <a:t>∆S</a:t>
            </a:r>
            <a:r>
              <a:rPr lang="es-ES" sz="4000" b="1" spc="-14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000" b="1" baseline="3150" dirty="0" smtClean="0">
                <a:latin typeface="Comic Sans MS" pitchFamily="66" charset="0"/>
                <a:cs typeface="Constantia"/>
              </a:rPr>
              <a:t>=</a:t>
            </a:r>
            <a:r>
              <a:rPr lang="es-ES" sz="4000" b="1" spc="-59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000" b="1" baseline="3150" dirty="0" smtClean="0">
                <a:latin typeface="Comic Sans MS" pitchFamily="66" charset="0"/>
                <a:cs typeface="Constantia"/>
              </a:rPr>
              <a:t>q</a:t>
            </a:r>
            <a:r>
              <a:rPr lang="es-ES" sz="4000" b="1" spc="-50" baseline="31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4000" b="1" baseline="3150" dirty="0" smtClean="0">
                <a:latin typeface="Comic Sans MS" pitchFamily="66" charset="0"/>
                <a:cs typeface="Constantia"/>
              </a:rPr>
              <a:t>/T</a:t>
            </a:r>
            <a:endParaRPr lang="es-ES" sz="2800" b="1" dirty="0">
              <a:latin typeface="Comic Sans MS" pitchFamily="66" charset="0"/>
              <a:cs typeface="Constanti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332656"/>
            <a:ext cx="7992888" cy="695062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45765" algn="ctr">
              <a:lnSpc>
                <a:spcPts val="4685"/>
              </a:lnSpc>
              <a:spcBef>
                <a:spcPts val="234"/>
              </a:spcBef>
            </a:pPr>
            <a:r>
              <a:rPr lang="es-ES" sz="4000" b="1" baseline="3034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E</a:t>
            </a:r>
            <a:r>
              <a:rPr lang="es-ES" sz="4000" b="1" spc="-39" baseline="3034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N</a:t>
            </a:r>
            <a:r>
              <a:rPr lang="es-ES" sz="4000" b="1" baseline="3034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T</a:t>
            </a:r>
            <a:r>
              <a:rPr lang="es-ES" sz="4000" b="1" spc="-64" baseline="3034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R</a:t>
            </a:r>
            <a:r>
              <a:rPr lang="es-ES" sz="4000" b="1" baseline="3034" dirty="0" smtClean="0">
                <a:solidFill>
                  <a:srgbClr val="002060"/>
                </a:solidFill>
                <a:latin typeface="Comic Sans MS" pitchFamily="66" charset="0"/>
                <a:cs typeface="Calibri"/>
              </a:rPr>
              <a:t>OPIA</a:t>
            </a:r>
            <a:endParaRPr lang="es-ES" sz="2400" b="1" dirty="0" smtClean="0">
              <a:solidFill>
                <a:srgbClr val="002060"/>
              </a:solidFill>
              <a:latin typeface="Comic Sans MS" pitchFamily="66" charset="0"/>
              <a:cs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44180" y="3930054"/>
            <a:ext cx="4572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T=25ºc eta </a:t>
            </a:r>
          </a:p>
          <a:p>
            <a:pPr lvl="0"/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    P=1 atm.</a:t>
            </a:r>
          </a:p>
          <a:p>
            <a:pPr lvl="0"/>
            <a:endParaRPr lang="es-ES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sz="2400" dirty="0" err="1">
                <a:solidFill>
                  <a:prstClr val="black"/>
                </a:solidFill>
                <a:latin typeface="Comic Sans MS" pitchFamily="66" charset="0"/>
              </a:rPr>
              <a:t>Tabulatuta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Comic Sans MS" pitchFamily="66" charset="0"/>
              </a:rPr>
              <a:t>daude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 eta </a:t>
            </a:r>
            <a:r>
              <a:rPr lang="es-ES" sz="2400" dirty="0" err="1">
                <a:solidFill>
                  <a:prstClr val="black"/>
                </a:solidFill>
                <a:latin typeface="Comic Sans MS" pitchFamily="66" charset="0"/>
              </a:rPr>
              <a:t>denak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positiboak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Comic Sans MS" pitchFamily="66" charset="0"/>
              </a:rPr>
              <a:t>dira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 flipH="1">
            <a:off x="579853" y="3061667"/>
            <a:ext cx="8484317" cy="584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Sº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entropia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molar </a:t>
            </a:r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estandarra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J/</a:t>
            </a:r>
            <a:r>
              <a:rPr lang="es-ES" sz="2800" dirty="0" err="1" smtClean="0">
                <a:solidFill>
                  <a:prstClr val="black"/>
                </a:solidFill>
                <a:latin typeface="Comic Sans MS" pitchFamily="66" charset="0"/>
              </a:rPr>
              <a:t>K.mol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)  </a:t>
            </a:r>
            <a:endParaRPr lang="es-E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34350" y="4154534"/>
            <a:ext cx="3698180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u-ES" altLang="eu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Kontuz!!!! elementuen</a:t>
            </a:r>
            <a:r>
              <a:rPr kumimoji="0" lang="eu-ES" altLang="eu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S</a:t>
            </a:r>
            <a:r>
              <a:rPr kumimoji="0" lang="eu-ES" altLang="eu-E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0</a:t>
            </a:r>
            <a:r>
              <a:rPr kumimoji="0" lang="eu-ES" altLang="eu-E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ez da 0</a:t>
            </a:r>
            <a:endParaRPr kumimoji="0" lang="eu-ES" altLang="eu-E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Z\Desktop\Tab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75586"/>
            <a:ext cx="5469165" cy="6097651"/>
          </a:xfrm>
          <a:prstGeom prst="rect">
            <a:avLst/>
          </a:prstGeom>
          <a:noFill/>
        </p:spPr>
      </p:pic>
      <p:sp>
        <p:nvSpPr>
          <p:cNvPr id="4" name="CuadroTexto 3"/>
          <p:cNvSpPr txBox="1"/>
          <p:nvPr/>
        </p:nvSpPr>
        <p:spPr>
          <a:xfrm flipH="1">
            <a:off x="395536" y="175574"/>
            <a:ext cx="8484317" cy="584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Sº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entropia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molar </a:t>
            </a:r>
            <a:r>
              <a:rPr lang="es-ES" sz="3200" dirty="0" err="1">
                <a:solidFill>
                  <a:prstClr val="black"/>
                </a:solidFill>
                <a:latin typeface="Comic Sans MS" pitchFamily="66" charset="0"/>
              </a:rPr>
              <a:t>estandarra</a:t>
            </a:r>
            <a:r>
              <a:rPr lang="es-ES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J/</a:t>
            </a:r>
            <a:r>
              <a:rPr lang="es-ES" sz="2800" dirty="0" err="1" smtClean="0">
                <a:solidFill>
                  <a:prstClr val="black"/>
                </a:solidFill>
                <a:latin typeface="Comic Sans MS" pitchFamily="66" charset="0"/>
              </a:rPr>
              <a:t>K.mol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)  </a:t>
            </a:r>
            <a:endParaRPr lang="es-E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7880" y="980728"/>
            <a:ext cx="4994200" cy="12440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4140" marR="54444">
              <a:lnSpc>
                <a:spcPct val="101725"/>
              </a:lnSpc>
              <a:spcBef>
                <a:spcPts val="725"/>
              </a:spcBef>
            </a:pPr>
            <a:r>
              <a:rPr lang="es-ES" sz="2000" b="1" spc="-225" dirty="0" err="1" smtClean="0">
                <a:latin typeface="Comic Sans MS" pitchFamily="66" charset="0"/>
                <a:cs typeface="Constantia"/>
              </a:rPr>
              <a:t>T</a:t>
            </a:r>
            <a:r>
              <a:rPr lang="es-ES" sz="2000" b="1" dirty="0" err="1" smtClean="0">
                <a:latin typeface="Comic Sans MS" pitchFamily="66" charset="0"/>
                <a:cs typeface="Constantia"/>
              </a:rPr>
              <a:t>ermodin</a:t>
            </a:r>
            <a:r>
              <a:rPr lang="es-ES" sz="2000" b="1" spc="-4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000" b="1" dirty="0" err="1" smtClean="0">
                <a:latin typeface="Comic Sans MS" pitchFamily="66" charset="0"/>
                <a:cs typeface="Constantia"/>
              </a:rPr>
              <a:t>mi</a:t>
            </a:r>
            <a:r>
              <a:rPr lang="es-ES" sz="2000" b="1" spc="-9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2000" b="1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2000" b="1" spc="-4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b="1" dirty="0" err="1" smtClean="0">
                <a:latin typeface="Comic Sans MS" pitchFamily="66" charset="0"/>
                <a:cs typeface="Constantia"/>
              </a:rPr>
              <a:t>en</a:t>
            </a:r>
            <a:r>
              <a:rPr lang="es-ES" sz="2000" b="1" spc="-75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b="1" dirty="0" smtClean="0">
                <a:latin typeface="Comic Sans MS" pitchFamily="66" charset="0"/>
                <a:cs typeface="Constantia"/>
              </a:rPr>
              <a:t>3.printzipioa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:            0</a:t>
            </a:r>
            <a:r>
              <a:rPr lang="es-ES" sz="2000" spc="-14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K-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etan</a:t>
            </a:r>
            <a:r>
              <a:rPr lang="es-ES" sz="2000" spc="-5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(-</a:t>
            </a:r>
            <a:r>
              <a:rPr lang="es-ES" sz="2000" spc="-34" dirty="0" smtClean="0">
                <a:latin typeface="Comic Sans MS" pitchFamily="66" charset="0"/>
                <a:cs typeface="Constantia"/>
              </a:rPr>
              <a:t>2</a:t>
            </a:r>
            <a:r>
              <a:rPr lang="es-ES" sz="2000" spc="9" dirty="0" smtClean="0">
                <a:latin typeface="Comic Sans MS" pitchFamily="66" charset="0"/>
                <a:cs typeface="Constantia"/>
              </a:rPr>
              <a:t>7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3 ºC)</a:t>
            </a:r>
            <a:r>
              <a:rPr lang="es-ES" sz="2000" spc="-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kristal</a:t>
            </a:r>
            <a:r>
              <a:rPr lang="es-ES" sz="2000" spc="-6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sol</a:t>
            </a:r>
            <a:r>
              <a:rPr lang="es-ES" sz="2000" spc="-4" dirty="0" smtClean="0">
                <a:latin typeface="Comic Sans MS" pitchFamily="66" charset="0"/>
                <a:cs typeface="Constantia"/>
              </a:rPr>
              <a:t>i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do</a:t>
            </a:r>
            <a:r>
              <a:rPr lang="es-ES" sz="2000" spc="-125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per</a:t>
            </a:r>
            <a:r>
              <a:rPr lang="es-ES" sz="2000" spc="-29" dirty="0" err="1" smtClean="0">
                <a:latin typeface="Comic Sans MS" pitchFamily="66" charset="0"/>
                <a:cs typeface="Constantia"/>
              </a:rPr>
              <a:t>f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ektu</a:t>
            </a:r>
            <a:r>
              <a:rPr lang="es-ES" sz="2000" spc="-3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ba</a:t>
            </a:r>
            <a:r>
              <a:rPr lang="es-ES" sz="2000" spc="-29" dirty="0" smtClean="0">
                <a:latin typeface="Comic Sans MS" pitchFamily="66" charset="0"/>
                <a:cs typeface="Constantia"/>
              </a:rPr>
              <a:t>t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en 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ent</a:t>
            </a:r>
            <a:r>
              <a:rPr lang="es-ES" sz="2000" spc="-3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000" spc="-9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ia</a:t>
            </a:r>
            <a:r>
              <a:rPr lang="es-ES" sz="2000" spc="-104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spc="-25" dirty="0" err="1" smtClean="0">
                <a:latin typeface="Comic Sans MS" pitchFamily="66" charset="0"/>
                <a:cs typeface="Constantia"/>
              </a:rPr>
              <a:t>z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e</a:t>
            </a:r>
            <a:r>
              <a:rPr lang="es-ES" sz="2000" spc="-34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20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2000" spc="-125" dirty="0" smtClean="0">
                <a:latin typeface="Comic Sans MS" pitchFamily="66" charset="0"/>
                <a:cs typeface="Constantia"/>
              </a:rPr>
              <a:t> </a:t>
            </a:r>
            <a:r>
              <a:rPr lang="es-ES" sz="2000" dirty="0" smtClean="0">
                <a:latin typeface="Comic Sans MS" pitchFamily="66" charset="0"/>
                <a:cs typeface="Constantia"/>
              </a:rPr>
              <a:t>da. </a:t>
            </a:r>
            <a:r>
              <a:rPr lang="es-ES" sz="1400" b="1" dirty="0" smtClean="0">
                <a:latin typeface="Comic Sans MS" pitchFamily="66" charset="0"/>
                <a:cs typeface="Constantia"/>
              </a:rPr>
              <a:t>PARTIKULAK ERABAT ORDENATUTA DAUDE.</a:t>
            </a:r>
            <a:endParaRPr lang="es-ES" sz="1400" b="1" dirty="0">
              <a:latin typeface="Comic Sans MS" pitchFamily="66" charset="0"/>
              <a:cs typeface="Constantia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5724129" y="950955"/>
            <a:ext cx="1944216" cy="127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3 Rectángulo"/>
          <p:cNvSpPr/>
          <p:nvPr/>
        </p:nvSpPr>
        <p:spPr>
          <a:xfrm>
            <a:off x="587601" y="4835407"/>
            <a:ext cx="7776864" cy="5157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27354" marR="50022">
              <a:lnSpc>
                <a:spcPct val="101725"/>
              </a:lnSpc>
              <a:spcBef>
                <a:spcPts val="416"/>
              </a:spcBef>
            </a:pPr>
            <a:r>
              <a:rPr lang="es-ES" sz="2800" spc="-4" dirty="0" smtClean="0">
                <a:latin typeface="Comic Sans MS" pitchFamily="66" charset="0"/>
                <a:cs typeface="Constantia"/>
              </a:rPr>
              <a:t>∆</a:t>
            </a:r>
            <a:r>
              <a:rPr lang="es-ES" sz="2800" spc="4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°</a:t>
            </a:r>
            <a:r>
              <a:rPr lang="eu-ES" sz="28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u-ES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(J/ºK)</a:t>
            </a:r>
            <a:r>
              <a:rPr lang="es-ES" spc="-1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=</a:t>
            </a:r>
            <a:r>
              <a:rPr lang="es-ES" sz="2800" spc="-59" dirty="0" smtClean="0">
                <a:latin typeface="Comic Sans MS" pitchFamily="66" charset="0"/>
                <a:cs typeface="Constantia"/>
              </a:rPr>
              <a:t> </a:t>
            </a:r>
            <a:r>
              <a:rPr lang="el-GR" sz="2800" dirty="0" smtClean="0">
                <a:latin typeface="Comic Sans MS" pitchFamily="66" charset="0"/>
                <a:cs typeface="Constantia"/>
              </a:rPr>
              <a:t>Σ</a:t>
            </a:r>
            <a:r>
              <a:rPr lang="el-GR" sz="2800" spc="-2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n.</a:t>
            </a:r>
            <a:r>
              <a:rPr lang="es-ES" sz="2800" spc="9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spc="-4" dirty="0" err="1" smtClean="0">
                <a:latin typeface="Comic Sans MS" pitchFamily="66" charset="0"/>
                <a:cs typeface="Constantia"/>
              </a:rPr>
              <a:t>°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(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1400" spc="-1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d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uk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tua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)</a:t>
            </a:r>
            <a:r>
              <a:rPr lang="es-ES" sz="1400" spc="3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-</a:t>
            </a:r>
            <a:r>
              <a:rPr lang="es-ES" sz="2800" spc="-59" dirty="0" smtClean="0">
                <a:latin typeface="Comic Sans MS" pitchFamily="66" charset="0"/>
                <a:cs typeface="Constantia"/>
              </a:rPr>
              <a:t> </a:t>
            </a:r>
            <a:r>
              <a:rPr lang="el-GR" sz="2800" dirty="0" smtClean="0">
                <a:latin typeface="Comic Sans MS" pitchFamily="66" charset="0"/>
                <a:cs typeface="Constantia"/>
              </a:rPr>
              <a:t>Σ</a:t>
            </a:r>
            <a:r>
              <a:rPr lang="el-GR" sz="2800" spc="-25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>
                <a:latin typeface="Comic Sans MS" pitchFamily="66" charset="0"/>
                <a:cs typeface="Constantia"/>
              </a:rPr>
              <a:t>n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.</a:t>
            </a:r>
            <a:r>
              <a:rPr lang="es-ES" sz="2800" spc="9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°</a:t>
            </a:r>
            <a:r>
              <a:rPr lang="es-ES" sz="2800" spc="-29" dirty="0" smtClean="0">
                <a:latin typeface="Comic Sans MS" pitchFamily="66" charset="0"/>
                <a:cs typeface="Constantia"/>
              </a:rPr>
              <a:t> 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(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er</a:t>
            </a:r>
            <a:r>
              <a:rPr lang="es-ES" sz="1400" spc="-25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eakti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b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7880" y="189291"/>
            <a:ext cx="8619901" cy="647421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2700" marR="45765" algn="ctr">
              <a:lnSpc>
                <a:spcPts val="4685"/>
              </a:lnSpc>
              <a:spcBef>
                <a:spcPts val="234"/>
              </a:spcBef>
            </a:pPr>
            <a:r>
              <a:rPr lang="es-ES" sz="3200" b="1" baseline="3034" dirty="0" smtClean="0">
                <a:latin typeface="Comic Sans MS" pitchFamily="66" charset="0"/>
                <a:cs typeface="Calibri"/>
              </a:rPr>
              <a:t>TERMODINAMIKAREN 3. PRINTZIPIOA</a:t>
            </a:r>
            <a:endParaRPr lang="es-ES" b="1" dirty="0" smtClean="0">
              <a:latin typeface="Comic Sans MS" pitchFamily="66" charset="0"/>
              <a:cs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97880" y="2368803"/>
            <a:ext cx="8619901" cy="954107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baseline="3150" dirty="0" smtClean="0">
                <a:latin typeface="Comic Sans MS" pitchFamily="66" charset="0"/>
                <a:cs typeface="Constantia"/>
              </a:rPr>
              <a:t>ER</a:t>
            </a:r>
            <a:r>
              <a:rPr lang="es-ES" sz="2800" b="1" spc="-39" baseline="3150" dirty="0" smtClean="0">
                <a:latin typeface="Comic Sans MS" pitchFamily="66" charset="0"/>
                <a:cs typeface="Constantia"/>
              </a:rPr>
              <a:t>R</a:t>
            </a:r>
            <a:r>
              <a:rPr lang="es-ES" sz="2800" b="1" baseline="3150" dirty="0" smtClean="0">
                <a:latin typeface="Comic Sans MS" pitchFamily="66" charset="0"/>
                <a:cs typeface="Constantia"/>
              </a:rPr>
              <a:t>EAKZ</a:t>
            </a:r>
            <a:r>
              <a:rPr lang="es-ES" sz="2800" b="1" spc="-9" baseline="3150" dirty="0" smtClean="0">
                <a:latin typeface="Comic Sans MS" pitchFamily="66" charset="0"/>
                <a:cs typeface="Constantia"/>
              </a:rPr>
              <a:t>I</a:t>
            </a:r>
            <a:r>
              <a:rPr lang="es-ES" sz="2800" b="1" baseline="3150" dirty="0" smtClean="0">
                <a:latin typeface="Comic Sans MS" pitchFamily="66" charset="0"/>
                <a:cs typeface="Constantia"/>
              </a:rPr>
              <a:t>O</a:t>
            </a:r>
            <a:r>
              <a:rPr lang="es-ES" sz="2800" b="1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b="1" baseline="1050" dirty="0" smtClean="0">
                <a:latin typeface="Comic Sans MS" pitchFamily="66" charset="0"/>
                <a:cs typeface="Constantia"/>
              </a:rPr>
              <a:t>BA</a:t>
            </a:r>
            <a:r>
              <a:rPr lang="es-ES" sz="2800" b="1" spc="-29" baseline="1050" dirty="0" smtClean="0">
                <a:latin typeface="Comic Sans MS" pitchFamily="66" charset="0"/>
                <a:cs typeface="Constantia"/>
              </a:rPr>
              <a:t>T</a:t>
            </a:r>
            <a:r>
              <a:rPr lang="es-ES" sz="2800" b="1" baseline="1050" dirty="0" smtClean="0">
                <a:latin typeface="Comic Sans MS" pitchFamily="66" charset="0"/>
                <a:cs typeface="Constantia"/>
              </a:rPr>
              <a:t>EN</a:t>
            </a:r>
            <a:r>
              <a:rPr lang="eu-ES" sz="1100" b="1" dirty="0"/>
              <a:t> </a:t>
            </a:r>
            <a:r>
              <a:rPr lang="es-ES" sz="2800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(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∆</a:t>
            </a:r>
            <a:r>
              <a:rPr lang="es-ES" sz="2800" b="1" spc="-4" baseline="3150" dirty="0" err="1">
                <a:solidFill>
                  <a:prstClr val="black"/>
                </a:solidFill>
                <a:latin typeface="Comic Sans MS" pitchFamily="66" charset="0"/>
                <a:cs typeface="Constantia"/>
              </a:rPr>
              <a:t>S°</a:t>
            </a:r>
            <a:r>
              <a:rPr lang="es-ES" sz="2800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)</a:t>
            </a:r>
            <a:r>
              <a:rPr lang="es-ES" sz="2800" spc="9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EN</a:t>
            </a:r>
            <a:r>
              <a:rPr lang="es-ES" sz="2800" b="1" spc="9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T</a:t>
            </a:r>
            <a:r>
              <a:rPr lang="es-ES" sz="2800" b="1" spc="-39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R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OPI</a:t>
            </a:r>
            <a:r>
              <a:rPr lang="es-ES" sz="2800" b="1" spc="-4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A MOLAR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-</a:t>
            </a:r>
            <a:r>
              <a:rPr lang="es-ES" sz="2800" b="1" spc="-89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A</a:t>
            </a:r>
            <a:r>
              <a:rPr lang="es-ES" sz="2800" b="1" spc="-4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L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DA</a:t>
            </a:r>
            <a:r>
              <a:rPr lang="es-ES" sz="2800" b="1" spc="-59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K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ETA</a:t>
            </a:r>
            <a:r>
              <a:rPr lang="es-ES" sz="2800" b="1" spc="-134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 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ESTAN</a:t>
            </a:r>
            <a:r>
              <a:rPr lang="es-ES" sz="2800" b="1" spc="9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D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AR</a:t>
            </a:r>
            <a:r>
              <a:rPr lang="es-ES" sz="2800" b="1" spc="-54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R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AREN KALKULOA </a:t>
            </a:r>
            <a:r>
              <a:rPr lang="es-ES" sz="2800" b="1" baseline="3150" dirty="0">
                <a:solidFill>
                  <a:prstClr val="black"/>
                </a:solidFill>
                <a:latin typeface="Comic Sans MS" pitchFamily="66" charset="0"/>
                <a:cs typeface="Constantia"/>
              </a:rPr>
              <a:t>(T=25ºC eta P=1 atm</a:t>
            </a:r>
            <a:r>
              <a:rPr lang="es-ES" sz="2800" b="1" baseline="3150" dirty="0" smtClean="0">
                <a:solidFill>
                  <a:prstClr val="black"/>
                </a:solidFill>
                <a:latin typeface="Comic Sans MS" pitchFamily="66" charset="0"/>
                <a:cs typeface="Constantia"/>
              </a:rPr>
              <a:t>)</a:t>
            </a:r>
            <a:endParaRPr lang="eu-ES" sz="1100" dirty="0"/>
          </a:p>
        </p:txBody>
      </p:sp>
      <p:sp>
        <p:nvSpPr>
          <p:cNvPr id="9" name="Rectángulo 8"/>
          <p:cNvSpPr/>
          <p:nvPr/>
        </p:nvSpPr>
        <p:spPr>
          <a:xfrm>
            <a:off x="575382" y="3417879"/>
            <a:ext cx="8064896" cy="110799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u-E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Entropia, magnitude estentsiboa eta egoera-funtzioa </a:t>
            </a:r>
            <a:r>
              <a:rPr lang="eu-E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denez </a:t>
            </a:r>
            <a:r>
              <a:rPr lang="eu-ES" b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Hess-en</a:t>
            </a:r>
            <a:r>
              <a:rPr lang="eu-E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legearen bidezko konbinaketa berdinak egin daitezke. Edo, formularen bitartez substantzien </a:t>
            </a:r>
            <a:r>
              <a:rPr lang="eu-E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entropiak </a:t>
            </a:r>
            <a:r>
              <a:rPr lang="eu-E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ezagutzen </a:t>
            </a:r>
            <a:r>
              <a:rPr lang="eu-E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baditugu</a:t>
            </a:r>
            <a:r>
              <a:rPr lang="eu-E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u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u-ES" sz="1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u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5 Rectángulo"/>
              <p:cNvSpPr/>
              <p:nvPr/>
            </p:nvSpPr>
            <p:spPr>
              <a:xfrm>
                <a:off x="150240" y="1556792"/>
                <a:ext cx="8767539" cy="1650452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927354" marR="50022" lvl="0">
                  <a:lnSpc>
                    <a:spcPct val="101725"/>
                  </a:lnSpc>
                  <a:spcBef>
                    <a:spcPts val="416"/>
                  </a:spcBef>
                </a:pPr>
                <a:r>
                  <a:rPr lang="es-ES" sz="2400" b="1" spc="-4" dirty="0">
                    <a:solidFill>
                      <a:prstClr val="black"/>
                    </a:solidFill>
                    <a:latin typeface="Comic Sans MS" pitchFamily="66" charset="0"/>
                    <a:cs typeface="Constantia"/>
                  </a:rPr>
                  <a:t>∆</a:t>
                </a:r>
                <a:r>
                  <a:rPr lang="es-ES" sz="2400" b="1" spc="4" dirty="0" err="1">
                    <a:solidFill>
                      <a:prstClr val="black"/>
                    </a:solidFill>
                    <a:latin typeface="Comic Sans MS" pitchFamily="66" charset="0"/>
                    <a:cs typeface="Constantia"/>
                  </a:rPr>
                  <a:t>S</a:t>
                </a:r>
                <a:r>
                  <a:rPr lang="es-ES" sz="2400" b="1" dirty="0" err="1">
                    <a:solidFill>
                      <a:prstClr val="black"/>
                    </a:solidFill>
                    <a:latin typeface="Comic Sans MS" pitchFamily="66" charset="0"/>
                    <a:cs typeface="Constantia"/>
                  </a:rPr>
                  <a:t>°</a:t>
                </a:r>
                <a:r>
                  <a:rPr lang="es-ES" sz="2400" b="1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&gt;0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→</m:t>
                    </m:r>
                  </m:oMath>
                </a14:m>
                <a:r>
                  <a:rPr lang="es-ES" sz="2400" b="1" dirty="0" err="1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Sp</a:t>
                </a:r>
                <a:r>
                  <a:rPr lang="es-ES" sz="2400" b="1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&gt;</m:t>
                    </m:r>
                  </m:oMath>
                </a14:m>
                <a:r>
                  <a:rPr lang="es-ES" sz="2400" b="1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Se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→</m:t>
                    </m:r>
                  </m:oMath>
                </a14:m>
                <a:r>
                  <a:rPr lang="es-ES" sz="2400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 err="1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entropiaren</a:t>
                </a:r>
                <a:r>
                  <a:rPr lang="es-ES" sz="2400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 err="1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gehikuntza</a:t>
                </a:r>
                <a:r>
                  <a:rPr lang="es-ES" sz="2400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, </a:t>
                </a:r>
                <a:r>
                  <a:rPr lang="es-ES" sz="2400" b="1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desorden </a:t>
                </a:r>
                <a:r>
                  <a:rPr lang="es-ES" sz="2400" b="1" dirty="0" err="1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gehiago</a:t>
                </a:r>
                <a:r>
                  <a:rPr lang="es-ES" sz="2400" b="1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(orden </a:t>
                </a:r>
                <a:r>
                  <a:rPr lang="es-ES" sz="2400" dirty="0" err="1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gutxiago</a:t>
                </a:r>
                <a:r>
                  <a:rPr lang="es-ES" sz="2400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).</a:t>
                </a:r>
                <a:endParaRPr lang="es-ES" sz="2400" spc="-4" dirty="0" smtClean="0">
                  <a:latin typeface="Comic Sans MS" pitchFamily="66" charset="0"/>
                  <a:cs typeface="Constantia"/>
                </a:endParaRPr>
              </a:p>
              <a:p>
                <a:pPr marL="927354" marR="50022">
                  <a:lnSpc>
                    <a:spcPct val="101725"/>
                  </a:lnSpc>
                  <a:spcBef>
                    <a:spcPts val="416"/>
                  </a:spcBef>
                </a:pPr>
                <a:r>
                  <a:rPr lang="es-ES" sz="2400" b="1" spc="-4" dirty="0" smtClean="0">
                    <a:latin typeface="Comic Sans MS" pitchFamily="66" charset="0"/>
                    <a:cs typeface="Constantia"/>
                  </a:rPr>
                  <a:t>∆</a:t>
                </a:r>
                <a:r>
                  <a:rPr lang="es-ES" sz="2400" b="1" spc="4" dirty="0" smtClean="0">
                    <a:latin typeface="Comic Sans MS" pitchFamily="66" charset="0"/>
                    <a:cs typeface="Constantia"/>
                  </a:rPr>
                  <a:t>S</a:t>
                </a:r>
                <a:r>
                  <a:rPr lang="es-ES" sz="2400" b="1" dirty="0" smtClean="0">
                    <a:latin typeface="Comic Sans MS" pitchFamily="66" charset="0"/>
                    <a:cs typeface="Constantia"/>
                  </a:rPr>
                  <a:t>°</a:t>
                </a:r>
                <a:r>
                  <a:rPr lang="es-ES" sz="2400" b="1" dirty="0" smtClean="0">
                    <a:latin typeface="Comic Sans MS" pitchFamily="66" charset="0"/>
                    <a:ea typeface="Verdana"/>
                    <a:cs typeface="Verdana"/>
                  </a:rPr>
                  <a:t>‹0 </a:t>
                </a:r>
                <a14:m>
                  <m:oMath xmlns:m="http://schemas.openxmlformats.org/officeDocument/2006/math">
                    <m:r>
                      <a:rPr lang="es-E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→</m:t>
                    </m:r>
                  </m:oMath>
                </a14:m>
                <a:r>
                  <a:rPr lang="es-ES" sz="2400" b="1" dirty="0" err="1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Sp</a:t>
                </a:r>
                <a:r>
                  <a:rPr lang="es-ES" sz="2400" b="1" dirty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&lt;</m:t>
                    </m:r>
                  </m:oMath>
                </a14:m>
                <a:r>
                  <a:rPr lang="es-ES" sz="2400" b="1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Se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/>
                      </a:rPr>
                      <m:t>→</m:t>
                    </m:r>
                  </m:oMath>
                </a14:m>
                <a:r>
                  <a:rPr lang="es-ES" sz="2400" dirty="0" smtClean="0">
                    <a:solidFill>
                      <a:prstClr val="black"/>
                    </a:solidFill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 err="1" smtClean="0">
                    <a:latin typeface="Comic Sans MS" pitchFamily="66" charset="0"/>
                    <a:ea typeface="Verdana"/>
                    <a:cs typeface="Verdana"/>
                  </a:rPr>
                  <a:t>entropiaren</a:t>
                </a:r>
                <a:r>
                  <a:rPr lang="es-ES" sz="2400" dirty="0" smtClean="0"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 err="1" smtClean="0">
                    <a:latin typeface="Comic Sans MS" pitchFamily="66" charset="0"/>
                    <a:ea typeface="Verdana"/>
                    <a:cs typeface="Verdana"/>
                  </a:rPr>
                  <a:t>gutxipena</a:t>
                </a:r>
                <a:r>
                  <a:rPr lang="es-ES" sz="2400" dirty="0" smtClean="0">
                    <a:latin typeface="Comic Sans MS" pitchFamily="66" charset="0"/>
                    <a:ea typeface="Verdana"/>
                    <a:cs typeface="Verdana"/>
                  </a:rPr>
                  <a:t> ,  </a:t>
                </a:r>
                <a:r>
                  <a:rPr lang="es-ES" sz="2400" b="1" dirty="0" smtClean="0">
                    <a:latin typeface="Comic Sans MS" pitchFamily="66" charset="0"/>
                    <a:ea typeface="Verdana"/>
                    <a:cs typeface="Verdana"/>
                  </a:rPr>
                  <a:t>desorden </a:t>
                </a:r>
                <a:r>
                  <a:rPr lang="es-ES" sz="2400" b="1" dirty="0" err="1" smtClean="0">
                    <a:latin typeface="Comic Sans MS" pitchFamily="66" charset="0"/>
                    <a:ea typeface="Verdana"/>
                    <a:cs typeface="Verdana"/>
                  </a:rPr>
                  <a:t>gutxiago</a:t>
                </a:r>
                <a:r>
                  <a:rPr lang="es-ES" sz="2400" b="1" dirty="0" smtClean="0">
                    <a:latin typeface="Comic Sans MS" pitchFamily="66" charset="0"/>
                    <a:ea typeface="Verdana"/>
                    <a:cs typeface="Verdana"/>
                  </a:rPr>
                  <a:t> </a:t>
                </a:r>
                <a:r>
                  <a:rPr lang="es-ES" sz="2400" dirty="0" smtClean="0">
                    <a:latin typeface="Comic Sans MS" pitchFamily="66" charset="0"/>
                    <a:ea typeface="Verdana"/>
                    <a:cs typeface="Verdana"/>
                  </a:rPr>
                  <a:t>(orden </a:t>
                </a:r>
                <a:r>
                  <a:rPr lang="es-ES" sz="2400" dirty="0" err="1" smtClean="0">
                    <a:latin typeface="Comic Sans MS" pitchFamily="66" charset="0"/>
                    <a:ea typeface="Verdana"/>
                    <a:cs typeface="Verdana"/>
                  </a:rPr>
                  <a:t>gehiago</a:t>
                </a:r>
                <a:r>
                  <a:rPr lang="es-ES" sz="2400" dirty="0" smtClean="0">
                    <a:latin typeface="Comic Sans MS" pitchFamily="66" charset="0"/>
                    <a:ea typeface="Verdana"/>
                    <a:cs typeface="Verdana"/>
                  </a:rPr>
                  <a:t>).</a:t>
                </a:r>
              </a:p>
            </p:txBody>
          </p:sp>
        </mc:Choice>
        <mc:Fallback xmlns="">
          <p:sp>
            <p:nvSpPr>
              <p:cNvPr id="2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40" y="1556792"/>
                <a:ext cx="8767539" cy="1650452"/>
              </a:xfrm>
              <a:prstGeom prst="rect">
                <a:avLst/>
              </a:prstGeom>
              <a:blipFill>
                <a:blip r:embed="rId2"/>
                <a:stretch>
                  <a:fillRect t="-2166" b="-5415"/>
                </a:stretch>
              </a:blipFill>
              <a:ln w="381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u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3 Rectángulo"/>
          <p:cNvSpPr/>
          <p:nvPr/>
        </p:nvSpPr>
        <p:spPr>
          <a:xfrm>
            <a:off x="645578" y="620688"/>
            <a:ext cx="7776864" cy="5157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27354" marR="50022">
              <a:lnSpc>
                <a:spcPct val="101725"/>
              </a:lnSpc>
              <a:spcBef>
                <a:spcPts val="416"/>
              </a:spcBef>
            </a:pPr>
            <a:r>
              <a:rPr lang="es-ES" sz="2800" spc="-4" dirty="0" smtClean="0">
                <a:latin typeface="Comic Sans MS" pitchFamily="66" charset="0"/>
                <a:cs typeface="Constantia"/>
              </a:rPr>
              <a:t>∆</a:t>
            </a:r>
            <a:r>
              <a:rPr lang="es-ES" sz="2800" spc="4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°</a:t>
            </a:r>
            <a:r>
              <a:rPr lang="eu-ES" sz="28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u-ES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(J/ºK)</a:t>
            </a:r>
            <a:r>
              <a:rPr lang="es-ES" spc="-1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=</a:t>
            </a:r>
            <a:r>
              <a:rPr lang="es-ES" sz="2800" spc="-59" dirty="0" smtClean="0">
                <a:latin typeface="Comic Sans MS" pitchFamily="66" charset="0"/>
                <a:cs typeface="Constantia"/>
              </a:rPr>
              <a:t> </a:t>
            </a:r>
            <a:r>
              <a:rPr lang="el-GR" sz="2800" dirty="0" smtClean="0">
                <a:latin typeface="Comic Sans MS" pitchFamily="66" charset="0"/>
                <a:cs typeface="Constantia"/>
              </a:rPr>
              <a:t>Σ</a:t>
            </a:r>
            <a:r>
              <a:rPr lang="el-GR" sz="2800" spc="-29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n.</a:t>
            </a:r>
            <a:r>
              <a:rPr lang="es-ES" sz="2800" spc="9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spc="-4" dirty="0" err="1" smtClean="0">
                <a:latin typeface="Comic Sans MS" pitchFamily="66" charset="0"/>
                <a:cs typeface="Constantia"/>
              </a:rPr>
              <a:t>°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(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p</a:t>
            </a:r>
            <a:r>
              <a:rPr lang="es-ES" sz="1400" spc="-19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d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uk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tua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)</a:t>
            </a:r>
            <a:r>
              <a:rPr lang="es-ES" sz="1400" spc="300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smtClean="0">
                <a:latin typeface="Comic Sans MS" pitchFamily="66" charset="0"/>
                <a:cs typeface="Constantia"/>
              </a:rPr>
              <a:t>-</a:t>
            </a:r>
            <a:r>
              <a:rPr lang="es-ES" sz="2800" spc="-59" dirty="0" smtClean="0">
                <a:latin typeface="Comic Sans MS" pitchFamily="66" charset="0"/>
                <a:cs typeface="Constantia"/>
              </a:rPr>
              <a:t> </a:t>
            </a:r>
            <a:r>
              <a:rPr lang="el-GR" sz="2800" dirty="0" smtClean="0">
                <a:latin typeface="Comic Sans MS" pitchFamily="66" charset="0"/>
                <a:cs typeface="Constantia"/>
              </a:rPr>
              <a:t>Σ</a:t>
            </a:r>
            <a:r>
              <a:rPr lang="el-GR" sz="2800" spc="-25" dirty="0" smtClean="0">
                <a:latin typeface="Comic Sans MS" pitchFamily="66" charset="0"/>
                <a:cs typeface="Constantia"/>
              </a:rPr>
              <a:t> </a:t>
            </a:r>
            <a:r>
              <a:rPr lang="es-ES" sz="2800" dirty="0" err="1">
                <a:latin typeface="Comic Sans MS" pitchFamily="66" charset="0"/>
                <a:cs typeface="Constantia"/>
              </a:rPr>
              <a:t>n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.</a:t>
            </a:r>
            <a:r>
              <a:rPr lang="es-ES" sz="2800" spc="9" dirty="0" err="1" smtClean="0">
                <a:latin typeface="Comic Sans MS" pitchFamily="66" charset="0"/>
                <a:cs typeface="Constantia"/>
              </a:rPr>
              <a:t>S</a:t>
            </a:r>
            <a:r>
              <a:rPr lang="es-ES" sz="2800" dirty="0" err="1" smtClean="0">
                <a:latin typeface="Comic Sans MS" pitchFamily="66" charset="0"/>
                <a:cs typeface="Constantia"/>
              </a:rPr>
              <a:t>°</a:t>
            </a:r>
            <a:r>
              <a:rPr lang="es-ES" sz="2800" spc="-29" dirty="0" smtClean="0">
                <a:latin typeface="Comic Sans MS" pitchFamily="66" charset="0"/>
                <a:cs typeface="Constantia"/>
              </a:rPr>
              <a:t> 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(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er</a:t>
            </a:r>
            <a:r>
              <a:rPr lang="es-ES" sz="1400" spc="-25" dirty="0" err="1" smtClean="0">
                <a:latin typeface="Comic Sans MS" pitchFamily="66" charset="0"/>
                <a:cs typeface="Constantia"/>
              </a:rPr>
              <a:t>r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eakti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b</a:t>
            </a:r>
            <a:r>
              <a:rPr lang="es-ES" sz="1400" dirty="0" err="1" smtClean="0">
                <a:latin typeface="Comic Sans MS" pitchFamily="66" charset="0"/>
                <a:cs typeface="Constantia"/>
              </a:rPr>
              <a:t>o</a:t>
            </a:r>
            <a:r>
              <a:rPr lang="es-ES" sz="1400" spc="-4" dirty="0" err="1" smtClean="0">
                <a:latin typeface="Comic Sans MS" pitchFamily="66" charset="0"/>
                <a:cs typeface="Constantia"/>
              </a:rPr>
              <a:t>a</a:t>
            </a:r>
            <a:r>
              <a:rPr lang="es-ES" sz="1400" spc="4" dirty="0" err="1" smtClean="0">
                <a:latin typeface="Comic Sans MS" pitchFamily="66" charset="0"/>
                <a:cs typeface="Constantia"/>
              </a:rPr>
              <a:t>k</a:t>
            </a:r>
            <a:r>
              <a:rPr lang="es-ES" sz="1400" dirty="0" smtClean="0">
                <a:latin typeface="Comic Sans MS" pitchFamily="66" charset="0"/>
                <a:cs typeface="Constantia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610620" y="3659838"/>
                <a:ext cx="8064896" cy="237626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ERREAKZIO KIMIKO BATEAN 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entropia (desordena) aldatuko da: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.- sustantzien </a:t>
                </a:r>
                <a:r>
                  <a:rPr lang="eu-ES" altLang="eu-ES" sz="1600" b="1" dirty="0" smtClean="0">
                    <a:latin typeface="Comic Sans MS" panose="030F0702030302020204" pitchFamily="66" charset="0"/>
                  </a:rPr>
                  <a:t>egoera fisikoen aldaketak daudenean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:  ura(s) </a:t>
                </a:r>
                <a14:m>
                  <m:oMath xmlns:m="http://schemas.openxmlformats.org/officeDocument/2006/math">
                    <m:r>
                      <a:rPr lang="eu-ES" altLang="eu-ES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ura (g). Kasu honetan desordena handitu egiten da, </a:t>
                </a:r>
                <a:r>
                  <a:rPr lang="eu-ES" altLang="eu-ES" sz="1600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Sp</a:t>
                </a:r>
                <a:r>
                  <a:rPr lang="eu-ES" altLang="eu-ES" sz="1600" b="1" dirty="0" err="1">
                    <a:solidFill>
                      <a:srgbClr val="002060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</a:t>
                </a:r>
                <a:r>
                  <a:rPr lang="eu-ES" altLang="eu-ES" sz="1600" b="1" dirty="0" err="1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Se</a:t>
                </a:r>
                <a:r>
                  <a:rPr lang="eu-ES" altLang="eu-ES" sz="1400" b="1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eu-ES" altLang="eu-ES" sz="1600" b="1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Δ</a:t>
                </a:r>
                <a:r>
                  <a:rPr lang="eu-ES" altLang="eu-ES" sz="1600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u-ES" altLang="eu-ES" sz="1600" b="1" baseline="30000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0</a:t>
                </a:r>
                <a:r>
                  <a:rPr lang="eu-ES" altLang="eu-ES" sz="1600" b="1" dirty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›</a:t>
                </a:r>
                <a:r>
                  <a:rPr lang="eu-ES" altLang="eu-ES" sz="1600" b="1" dirty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0 entropia </a:t>
                </a:r>
                <a:r>
                  <a:rPr lang="eu-ES" altLang="eu-ES" sz="1600" b="1" dirty="0" smtClean="0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handipena</a:t>
                </a:r>
                <a:endParaRPr kumimoji="0" lang="eu-ES" altLang="eu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.- mol kopuru</a:t>
                </a:r>
                <a:r>
                  <a:rPr kumimoji="0" lang="eu-ES" altLang="eu-E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gaseoso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aldatzen bada  2 H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O (l) </a:t>
                </a:r>
                <a14:m>
                  <m:oMath xmlns:m="http://schemas.openxmlformats.org/officeDocument/2006/math">
                    <m:r>
                      <a:rPr kumimoji="0" lang="eu-ES" altLang="eu-ES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2 H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(g) +O</a:t>
                </a:r>
                <a:r>
                  <a:rPr kumimoji="0" lang="eu-ES" altLang="eu-E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(g)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 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Δn</a:t>
                </a:r>
                <a:r>
                  <a:rPr kumimoji="0" lang="eu-ES" altLang="eu-ES" sz="11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gaseosoa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=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n</a:t>
                </a:r>
                <a:r>
                  <a:rPr kumimoji="0" lang="eu-ES" altLang="eu-ES" sz="16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p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-n</a:t>
                </a:r>
                <a:r>
                  <a:rPr kumimoji="0" lang="eu-ES" altLang="eu-ES" sz="16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e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= (2+1)-0= 3       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*Δn</a:t>
                </a:r>
                <a:r>
                  <a:rPr kumimoji="0" lang="eu-ES" altLang="eu-ES" sz="1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gaseosoa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positibo denez handitu da mol kopuru</a:t>
                </a:r>
                <a:r>
                  <a:rPr kumimoji="0" lang="eu-ES" altLang="eu-E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gaseosoa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Δn&gt;0  </a:t>
                </a:r>
                <a:r>
                  <a:rPr kumimoji="0" lang="eu-ES" altLang="eu-ES" sz="16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np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&gt;ne</a:t>
                </a:r>
                <a:r>
                  <a:rPr kumimoji="0" lang="eu-ES" altLang="eu-E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Sp</a:t>
                </a: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  <a:sym typeface="Symbol" panose="05050102010706020507" pitchFamily="18" charset="2"/>
                  </a:rPr>
                  <a:t></a:t>
                </a:r>
                <a:r>
                  <a:rPr kumimoji="0" lang="eu-ES" altLang="eu-ES" b="1" i="0" u="none" strike="noStrike" cap="none" normalizeH="0" baseline="0" dirty="0" err="1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Se</a:t>
                </a:r>
                <a:r>
                  <a:rPr kumimoji="0" lang="eu-ES" altLang="eu-ES" sz="1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 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Δ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S</a:t>
                </a:r>
                <a:r>
                  <a:rPr kumimoji="0" lang="eu-ES" altLang="eu-ES" sz="1600" b="1" i="0" u="none" strike="noStrike" cap="none" normalizeH="0" baseline="30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0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Verdana" panose="020B0604030504040204" pitchFamily="34" charset="0"/>
                  </a:rPr>
                  <a:t>›</a:t>
                </a:r>
                <a:r>
                  <a:rPr kumimoji="0" lang="eu-ES" altLang="eu-ES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omic Sans MS" panose="030F0702030302020204" pitchFamily="66" charset="0"/>
                  </a:rPr>
                  <a:t>0 entropia handipena</a:t>
                </a: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620" y="3659838"/>
                <a:ext cx="8064896" cy="2376264"/>
              </a:xfrm>
              <a:prstGeom prst="rect">
                <a:avLst/>
              </a:prstGeom>
              <a:blipFill rotWithShape="1">
                <a:blip r:embed="rId3"/>
                <a:stretch>
                  <a:fillRect l="-226" b="-4304"/>
                </a:stretch>
              </a:blip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691</Words>
  <Application>Microsoft Office PowerPoint</Application>
  <PresentationFormat>Presentación en pantalla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Bradley Hand ITC</vt:lpstr>
      <vt:lpstr>Calibri</vt:lpstr>
      <vt:lpstr>Cambria Math</vt:lpstr>
      <vt:lpstr>Comic Sans MS</vt:lpstr>
      <vt:lpstr>Constantia</vt:lpstr>
      <vt:lpstr>Courier New</vt:lpstr>
      <vt:lpstr>Symbol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PAZ GARCIA BEHOBIDE</dc:creator>
  <cp:lastModifiedBy>PAZ GARCIA</cp:lastModifiedBy>
  <cp:revision>33</cp:revision>
  <dcterms:created xsi:type="dcterms:W3CDTF">2017-09-18T14:27:09Z</dcterms:created>
  <dcterms:modified xsi:type="dcterms:W3CDTF">2022-06-20T09:32:57Z</dcterms:modified>
</cp:coreProperties>
</file>