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0" r:id="rId3"/>
    <p:sldId id="256" r:id="rId4"/>
    <p:sldId id="290" r:id="rId5"/>
    <p:sldId id="289" r:id="rId6"/>
    <p:sldId id="301" r:id="rId7"/>
    <p:sldId id="302" r:id="rId8"/>
    <p:sldId id="303" r:id="rId9"/>
    <p:sldId id="261" r:id="rId10"/>
    <p:sldId id="30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DA063-7601-41A2-AE06-001A615C677B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5FF9C-3B3A-4C29-8F59-EE4EDDE89D1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65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DC9887-EF49-4BBE-87B5-832353C3AED2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_tradnl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3C1378-9CFF-49EF-9E6A-0364D4240710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B83C-5ED0-4A35-A23A-9023902618D7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2567-962B-4F73-9847-8FA0F1DA87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B83C-5ED0-4A35-A23A-9023902618D7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2567-962B-4F73-9847-8FA0F1DA87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B83C-5ED0-4A35-A23A-9023902618D7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2567-962B-4F73-9847-8FA0F1DA87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B83C-5ED0-4A35-A23A-9023902618D7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2567-962B-4F73-9847-8FA0F1DA87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B83C-5ED0-4A35-A23A-9023902618D7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2567-962B-4F73-9847-8FA0F1DA87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B83C-5ED0-4A35-A23A-9023902618D7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2567-962B-4F73-9847-8FA0F1DA87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B83C-5ED0-4A35-A23A-9023902618D7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2567-962B-4F73-9847-8FA0F1DA87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B83C-5ED0-4A35-A23A-9023902618D7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2567-962B-4F73-9847-8FA0F1DA87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B83C-5ED0-4A35-A23A-9023902618D7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2567-962B-4F73-9847-8FA0F1DA87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B83C-5ED0-4A35-A23A-9023902618D7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2567-962B-4F73-9847-8FA0F1DA87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B83C-5ED0-4A35-A23A-9023902618D7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2567-962B-4F73-9847-8FA0F1DA87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6B83C-5ED0-4A35-A23A-9023902618D7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2567-962B-4F73-9847-8FA0F1DA872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s.gizmodo.com/descubren-un-metodo-sencillo-para-convertir-grafito-en-1558390224" TargetMode="Externa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B KIMIKA BATXILERGOA 2\IMAGENES KIMIKA BATX\imagenes reaccionesMOV\BFE55A62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584028" cy="199757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403648" y="4221088"/>
            <a:ext cx="6624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TERMOKIMIKA</a:t>
            </a:r>
          </a:p>
          <a:p>
            <a:pPr algn="ctr"/>
            <a:r>
              <a:rPr lang="es-E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1.PRINTZIPIOA</a:t>
            </a:r>
            <a:endParaRPr lang="es-E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028384" y="58772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Freestyle Script" panose="030804020302050B0404" pitchFamily="66" charset="0"/>
              </a:rPr>
              <a:t>PAZ</a:t>
            </a:r>
            <a:endParaRPr lang="es-ES" b="1" dirty="0">
              <a:latin typeface="Freestyle Script" panose="030804020302050B04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359532" y="1700808"/>
                <a:ext cx="8457425" cy="456265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b="1" dirty="0" smtClean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Kontuan 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hartzen badugu termodinamikaren 1.printzipioa, energia kontserbazioa,     </a:t>
                </a:r>
                <a:r>
                  <a:rPr lang="eu-ES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u-ES" b="1" dirty="0">
                    <a:latin typeface="Symbol" panose="05050102010706020507" pitchFamily="18" charset="2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u-ES" b="1" dirty="0"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= Q - P</a:t>
                </a:r>
                <a:r>
                  <a:rPr lang="eu-ES" b="1" dirty="0">
                    <a:latin typeface="Symbol" panose="05050102010706020507" pitchFamily="18" charset="2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u-ES" b="1" dirty="0"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edo   Q= </a:t>
                </a:r>
                <a:r>
                  <a:rPr lang="eu-ES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 + P</a:t>
                </a:r>
                <a:r>
                  <a:rPr lang="eu-ES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edo 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Qp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Qv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P</a:t>
                </a:r>
                <a:r>
                  <a:rPr lang="eu-ES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(presioa eta bolumena konstanteak badira</a:t>
                </a:r>
                <a:r>
                  <a:rPr lang="eu-ES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u-ES" b="1" dirty="0" err="1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Qp</a:t>
                </a:r>
                <a:r>
                  <a:rPr lang="eu-ES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l-GR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Δ</a:t>
                </a:r>
                <a:r>
                  <a:rPr lang="es-ES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 eta </a:t>
                </a:r>
                <a:r>
                  <a:rPr lang="eu-ES" b="1" dirty="0">
                    <a:solidFill>
                      <a:srgbClr val="000000"/>
                    </a:solidFill>
                    <a:latin typeface="Symbol" panose="05050102010706020507" pitchFamily="18" charset="2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u-ES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= Q</a:t>
                </a:r>
                <a:r>
                  <a:rPr lang="eu-ES" b="1" baseline="-250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</a:t>
                </a:r>
                <a:r>
                  <a:rPr lang="eu-ES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s-E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Erreakzio kimiko batean substantzia gaseosoak badira eta 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suposatzen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badugu gas idealak bezala portatzen direla, beteko dute gas idealen 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legea,P.V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=n R T, beraz</a:t>
                </a:r>
                <a:r>
                  <a:rPr lang="eu-ES" sz="16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bolumena aldatzen bada mol kopurua ere bai eta P.</a:t>
                </a:r>
                <a:r>
                  <a:rPr lang="eu-ES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V=</a:t>
                </a:r>
                <a:r>
                  <a:rPr lang="eu-ES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R T</a:t>
                </a:r>
                <a:r>
                  <a:rPr lang="eu-ES" sz="16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aurreko</a:t>
                </a:r>
                <a:r>
                  <a:rPr lang="eu-ES" sz="16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ekuazioan ordezkatzen badugu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Qp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Qv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u-ES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R T    eta  erreakzioaren mol gaseoso aldaketa,</a:t>
                </a:r>
                <a:r>
                  <a:rPr lang="eu-ES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n,0 bada, 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presio konstanteko beroa eta bolumen konstanteko beroa berdinak izango 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dira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,Qp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Qv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u-ES" sz="1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ERREAKZIO KIMIKO BATEAN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A(g)+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(g) </a:t>
                </a:r>
                <a14:m>
                  <m:oMath xmlns:m="http://schemas.openxmlformats.org/officeDocument/2006/math">
                    <m:r>
                      <a:rPr lang="eu-E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(g)+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dD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(g)</a:t>
                </a:r>
                <a:r>
                  <a:rPr lang="eu-ES" sz="1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,</a:t>
                </a:r>
                <a:r>
                  <a:rPr lang="eu-ES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= mol kopuru gaseoso aldaketa, izango </a:t>
                </a:r>
                <a:r>
                  <a:rPr lang="eu-ES" sz="1600" b="1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da: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u-ES" sz="2000" b="1" dirty="0" smtClean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sz="2000" b="1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u-ES" sz="20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u-ES" sz="20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c+d</a:t>
                </a:r>
                <a:r>
                  <a:rPr lang="eu-ES" sz="20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)-(</a:t>
                </a:r>
                <a:r>
                  <a:rPr lang="eu-ES" sz="20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a+b</a:t>
                </a:r>
                <a:r>
                  <a:rPr lang="eu-ES" sz="20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u-ES" sz="20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u-ES" sz="2000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produktuak</a:t>
                </a:r>
                <a:r>
                  <a:rPr lang="eu-ES" sz="20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-n</a:t>
                </a:r>
                <a:r>
                  <a:rPr lang="eu-ES" sz="2000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erreaktiboak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beraz, 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u-ES" b="1" baseline="-25000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=n</a:t>
                </a:r>
                <a:r>
                  <a:rPr lang="eu-ES" b="1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u-ES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u-ES" b="1" dirty="0">
                    <a:solidFill>
                      <a:srgbClr val="FF0000"/>
                    </a:solidFill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b="1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n=0 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 eta </a:t>
                </a:r>
                <a:r>
                  <a:rPr lang="eu-ES" b="1" dirty="0" err="1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Qp</a:t>
                </a:r>
                <a:r>
                  <a:rPr lang="eu-ES" b="1" dirty="0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u-ES" b="1" dirty="0" err="1">
                    <a:solidFill>
                      <a:srgbClr val="FF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Qv</a:t>
                </a:r>
                <a:endParaRPr lang="eu-ES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1700808"/>
                <a:ext cx="8457425" cy="4562659"/>
              </a:xfrm>
              <a:prstGeom prst="rect">
                <a:avLst/>
              </a:prstGeom>
              <a:blipFill>
                <a:blip r:embed="rId2"/>
                <a:stretch>
                  <a:fillRect l="-576" b="-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ángulo 3"/>
          <p:cNvSpPr/>
          <p:nvPr/>
        </p:nvSpPr>
        <p:spPr>
          <a:xfrm>
            <a:off x="359532" y="476672"/>
            <a:ext cx="8352928" cy="923330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u-ES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1.2 Komenta </a:t>
            </a:r>
            <a:r>
              <a:rPr lang="eu-ES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ezazu honako esaldia: “ Gasen arteko erreakzioetan mol aldaketarik ez badago presio konstanteko beroa eta bolumen konstanteko beroa berdinak dira” Froga ezazu erantzuna.</a:t>
            </a:r>
          </a:p>
        </p:txBody>
      </p:sp>
    </p:spTree>
    <p:extLst>
      <p:ext uri="{BB962C8B-B14F-4D97-AF65-F5344CB8AC3E}">
        <p14:creationId xmlns:p14="http://schemas.microsoft.com/office/powerpoint/2010/main" val="29059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548680"/>
            <a:ext cx="7071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rgbClr val="002060"/>
                </a:solidFill>
                <a:latin typeface="Comic Sans MS" pitchFamily="66" charset="0"/>
              </a:rPr>
              <a:t>Diamanteak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osatzeko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beharrezkoak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diren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baldintzak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dira</a:t>
            </a:r>
            <a:r>
              <a:rPr lang="es-ES" sz="2000" dirty="0" smtClean="0">
                <a:latin typeface="Comic Sans MS" pitchFamily="66" charset="0"/>
              </a:rPr>
              <a:t>: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124744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T=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2,000 °C</a:t>
            </a:r>
            <a:r>
              <a:rPr lang="es-ES" dirty="0" smtClean="0">
                <a:latin typeface="Comic Sans MS" pitchFamily="66" charset="0"/>
              </a:rPr>
              <a:t> eta P=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50,000 - 100,000 </a:t>
            </a:r>
            <a:r>
              <a:rPr lang="es-ES" dirty="0" smtClean="0">
                <a:latin typeface="Comic Sans MS" pitchFamily="66" charset="0"/>
              </a:rPr>
              <a:t>atmosfera </a:t>
            </a:r>
            <a:r>
              <a:rPr lang="es-ES" dirty="0" err="1" smtClean="0">
                <a:latin typeface="Comic Sans MS" pitchFamily="66" charset="0"/>
              </a:rPr>
              <a:t>baldintza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hauek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bakarrik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ematen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dira</a:t>
            </a:r>
            <a:r>
              <a:rPr lang="es-ES" dirty="0" smtClean="0">
                <a:latin typeface="Comic Sans MS" pitchFamily="66" charset="0"/>
              </a:rPr>
              <a:t> 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sakonera</a:t>
            </a:r>
            <a:r>
              <a:rPr lang="es-ES" dirty="0" smtClean="0">
                <a:latin typeface="Comic Sans MS" pitchFamily="66" charset="0"/>
              </a:rPr>
              <a:t> </a:t>
            </a:r>
          </a:p>
          <a:p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160 K</a:t>
            </a:r>
            <a:r>
              <a:rPr lang="es-ES" dirty="0" smtClean="0">
                <a:latin typeface="Comic Sans MS" pitchFamily="66" charset="0"/>
              </a:rPr>
              <a:t>m-</a:t>
            </a:r>
            <a:r>
              <a:rPr lang="es-ES" dirty="0" err="1" smtClean="0">
                <a:latin typeface="Comic Sans MS" pitchFamily="66" charset="0"/>
              </a:rPr>
              <a:t>koa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denean</a:t>
            </a:r>
            <a:r>
              <a:rPr lang="es-ES" dirty="0" smtClean="0">
                <a:latin typeface="Comic Sans MS" pitchFamily="66" charset="0"/>
              </a:rPr>
              <a:t> eta </a:t>
            </a:r>
            <a:r>
              <a:rPr lang="es-ES" dirty="0" err="1" smtClean="0">
                <a:latin typeface="Comic Sans MS" pitchFamily="66" charset="0"/>
              </a:rPr>
              <a:t>beharrezkoak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dira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miloika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eta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miloika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urte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erreakzioa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burutzeko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r>
              <a:rPr lang="es-ES" b="1" dirty="0" err="1" smtClean="0">
                <a:latin typeface="Comic Sans MS" pitchFamily="66" charset="0"/>
              </a:rPr>
              <a:t>Beraz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erreproduzitzea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laborategi</a:t>
            </a:r>
            <a:r>
              <a:rPr lang="es-ES" b="1" dirty="0" smtClean="0">
                <a:latin typeface="Comic Sans MS" pitchFamily="66" charset="0"/>
              </a:rPr>
              <a:t> batean </a:t>
            </a:r>
            <a:r>
              <a:rPr lang="es-ES" b="1" dirty="0" err="1" smtClean="0">
                <a:latin typeface="Comic Sans MS" pitchFamily="66" charset="0"/>
              </a:rPr>
              <a:t>zaila</a:t>
            </a:r>
            <a:r>
              <a:rPr lang="es-ES" b="1" dirty="0" smtClean="0">
                <a:latin typeface="Comic Sans MS" pitchFamily="66" charset="0"/>
              </a:rPr>
              <a:t> da</a:t>
            </a:r>
            <a:r>
              <a:rPr lang="es-ES" dirty="0" smtClean="0">
                <a:latin typeface="Comic Sans MS" pitchFamily="66" charset="0"/>
              </a:rPr>
              <a:t>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2780928"/>
            <a:ext cx="57241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Comic Sans MS" pitchFamily="66" charset="0"/>
              </a:rPr>
              <a:t>Ondorioz</a:t>
            </a:r>
            <a:r>
              <a:rPr lang="es-ES" dirty="0" smtClean="0">
                <a:latin typeface="Comic Sans MS" pitchFamily="66" charset="0"/>
              </a:rPr>
              <a:t> , </a:t>
            </a:r>
            <a:r>
              <a:rPr lang="es-ES" dirty="0" err="1" smtClean="0">
                <a:latin typeface="Comic Sans MS" pitchFamily="66" charset="0"/>
              </a:rPr>
              <a:t>erreakzio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kimiko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bat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gertatzeko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bi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aspektu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kontuan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hartu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behar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ditugu</a:t>
            </a:r>
            <a:r>
              <a:rPr lang="es-ES" dirty="0" smtClean="0">
                <a:latin typeface="Comic Sans MS" pitchFamily="66" charset="0"/>
              </a:rPr>
              <a:t>:</a:t>
            </a:r>
          </a:p>
          <a:p>
            <a:r>
              <a:rPr lang="es-ES" dirty="0" smtClean="0">
                <a:latin typeface="Comic Sans MS" pitchFamily="66" charset="0"/>
              </a:rPr>
              <a:t> </a:t>
            </a:r>
          </a:p>
          <a:p>
            <a:r>
              <a:rPr lang="es-ES" dirty="0" err="1" smtClean="0">
                <a:latin typeface="Comic Sans MS" pitchFamily="66" charset="0"/>
              </a:rPr>
              <a:t>Erreakzioaren</a:t>
            </a:r>
            <a:r>
              <a:rPr lang="es-ES" dirty="0" smtClean="0">
                <a:latin typeface="Comic Sans MS" pitchFamily="66" charset="0"/>
              </a:rPr>
              <a:t> 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energia</a:t>
            </a:r>
            <a:r>
              <a:rPr lang="es-E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dirty="0" smtClean="0">
                <a:latin typeface="Comic Sans MS" pitchFamily="66" charset="0"/>
              </a:rPr>
              <a:t> eta  </a:t>
            </a:r>
            <a:r>
              <a:rPr lang="es-ES" dirty="0" err="1" smtClean="0">
                <a:solidFill>
                  <a:srgbClr val="002060"/>
                </a:solidFill>
                <a:latin typeface="Comic Sans MS" pitchFamily="66" charset="0"/>
              </a:rPr>
              <a:t>abiadura</a:t>
            </a:r>
            <a:r>
              <a:rPr lang="es-ES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dirty="0" err="1" smtClean="0">
                <a:latin typeface="Comic Sans MS" pitchFamily="66" charset="0"/>
              </a:rPr>
              <a:t>Erreakzioen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energia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aztertzeko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TERMOKIMIKA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erabiliko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dugu</a:t>
            </a:r>
            <a:r>
              <a:rPr lang="es-ES" dirty="0" smtClean="0">
                <a:latin typeface="Comic Sans MS" pitchFamily="66" charset="0"/>
              </a:rPr>
              <a:t> eta </a:t>
            </a:r>
            <a:r>
              <a:rPr lang="es-ES" dirty="0" err="1" smtClean="0">
                <a:latin typeface="Comic Sans MS" pitchFamily="66" charset="0"/>
              </a:rPr>
              <a:t>hau</a:t>
            </a:r>
            <a:r>
              <a:rPr lang="es-ES" dirty="0" smtClean="0">
                <a:latin typeface="Comic Sans MS" pitchFamily="66" charset="0"/>
              </a:rPr>
              <a:t> da, </a:t>
            </a:r>
            <a:r>
              <a:rPr lang="es-ES" b="1" dirty="0" err="1" smtClean="0">
                <a:latin typeface="Comic Sans MS" pitchFamily="66" charset="0"/>
              </a:rPr>
              <a:t>gai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honetan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ikasiko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duguna</a:t>
            </a:r>
            <a:r>
              <a:rPr lang="es-ES" b="1" dirty="0" smtClean="0">
                <a:latin typeface="Comic Sans MS" pitchFamily="66" charset="0"/>
              </a:rPr>
              <a:t>.</a:t>
            </a: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dirty="0" err="1" smtClean="0">
                <a:latin typeface="Comic Sans MS" pitchFamily="66" charset="0"/>
              </a:rPr>
              <a:t>Abiadura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aztertzeko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ZINETIKA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KIMIKOA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erabiltzen</a:t>
            </a:r>
            <a:r>
              <a:rPr lang="es-ES" dirty="0" smtClean="0">
                <a:latin typeface="Comic Sans MS" pitchFamily="66" charset="0"/>
              </a:rPr>
              <a:t> da 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026" name="Picture 2" descr="C:\Users\PAZ\Desktop\diamantes-singap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1412" y="3861048"/>
            <a:ext cx="3242588" cy="2160240"/>
          </a:xfrm>
          <a:prstGeom prst="rect">
            <a:avLst/>
          </a:prstGeom>
          <a:noFill/>
        </p:spPr>
      </p:pic>
      <p:pic>
        <p:nvPicPr>
          <p:cNvPr id="1027" name="Picture 3" descr="C:\Users\PAZ\Desktop\graf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9583" y="1124744"/>
            <a:ext cx="2384906" cy="1656184"/>
          </a:xfrm>
          <a:prstGeom prst="rect">
            <a:avLst/>
          </a:prstGeom>
          <a:noFill/>
        </p:spPr>
      </p:pic>
      <p:sp>
        <p:nvSpPr>
          <p:cNvPr id="8" name="7 Flecha abajo"/>
          <p:cNvSpPr/>
          <p:nvPr/>
        </p:nvSpPr>
        <p:spPr>
          <a:xfrm>
            <a:off x="7308304" y="292494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9" name="8 Imagen" descr="N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780928"/>
            <a:ext cx="1605584" cy="108012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51520" y="621166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5"/>
              </a:rPr>
              <a:t>http://es.gizmodo.com/descubren-un-metodo-sencillo-para-convertir-grafito-en-1558390224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536" y="980728"/>
            <a:ext cx="842493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Termodinamika</a:t>
            </a:r>
            <a:r>
              <a:rPr kumimoji="0" lang="eu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: prozesu fisiko, kimiko zein nuklearretan gertatzen diren </a:t>
            </a:r>
            <a:r>
              <a:rPr kumimoji="0" lang="eu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energia trukaketak</a:t>
            </a:r>
            <a:r>
              <a:rPr kumimoji="0" lang="eu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aztertzen ditu.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u-E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Termokimika</a:t>
            </a:r>
            <a:r>
              <a:rPr kumimoji="0" lang="eu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: erreakzio kimikoetan gertatzen diren bero trukaketak </a:t>
            </a:r>
            <a:r>
              <a:rPr kumimoji="0" lang="eu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soilik</a:t>
            </a:r>
            <a:r>
              <a:rPr kumimoji="0" lang="eu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aztertzen ditu.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u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Erreakzio kimiko guztietan energia zurgatu edo askatu egiten da.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u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PAZ\Desktop\IMAGENES KIMIKA BATX\IRUDIAK WEEBLY\IMAGENES CON MOVIMIENTO\chicl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941168"/>
            <a:ext cx="1584176" cy="1362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USB KIMIKA BATXILERGOA 2\IMAGENES KIMIKA BATX\IRUDIAK WEEBLY\Animation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0533" y="695169"/>
            <a:ext cx="1847850" cy="2343150"/>
          </a:xfrm>
          <a:prstGeom prst="rect">
            <a:avLst/>
          </a:prstGeom>
          <a:noFill/>
        </p:spPr>
      </p:pic>
      <p:cxnSp>
        <p:nvCxnSpPr>
          <p:cNvPr id="5" name="4 Conector recto de flecha"/>
          <p:cNvCxnSpPr/>
          <p:nvPr/>
        </p:nvCxnSpPr>
        <p:spPr>
          <a:xfrm flipH="1" flipV="1">
            <a:off x="3059832" y="1268760"/>
            <a:ext cx="432048" cy="1584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574392" y="1988840"/>
            <a:ext cx="4675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Q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3472683"/>
            <a:ext cx="804077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latin typeface="Comic Sans MS" pitchFamily="66" charset="0"/>
              </a:rPr>
              <a:t>TERMODINAMIKAREN  LEHENENGO PRINTZIPIOAK </a:t>
            </a:r>
            <a:r>
              <a:rPr lang="es-ES" dirty="0" smtClean="0">
                <a:latin typeface="Comic Sans MS" pitchFamily="66" charset="0"/>
              </a:rPr>
              <a:t>(ENERGIA-KONTSERBAZIOA) HORRELA DIO: </a:t>
            </a: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rgbClr val="0070C0"/>
                </a:solidFill>
                <a:latin typeface="Comic Sans MS" pitchFamily="66" charset="0"/>
              </a:rPr>
              <a:t>ENERGIA EZ DA SORTZEN EZTA DESAGERTZEN  ERE BAKARRIK ERALDATZEN DA. </a:t>
            </a:r>
          </a:p>
          <a:p>
            <a:endParaRPr lang="es-ES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0" y="169481"/>
            <a:ext cx="9144000" cy="369332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ENERGIA KONTSERBAZIOA</a:t>
            </a:r>
            <a:endParaRPr lang="es-E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USB KIMIKA BATXILERGOA 2\IMAGENES KIMIKA BATX\imagenes reaccionesMOV\principio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42" y="628853"/>
            <a:ext cx="2509301" cy="215207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300888" y="4012679"/>
            <a:ext cx="188705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Comic Sans MS" pitchFamily="66" charset="0"/>
                <a:ea typeface="Verdana"/>
                <a:cs typeface="Verdana"/>
              </a:rPr>
              <a:t>Δ</a:t>
            </a:r>
            <a:r>
              <a:rPr lang="es-ES" sz="2400" b="1" dirty="0" smtClean="0">
                <a:latin typeface="Comic Sans MS" pitchFamily="66" charset="0"/>
                <a:ea typeface="Verdana"/>
                <a:cs typeface="Verdana"/>
              </a:rPr>
              <a:t>U = Q+W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63888" y="688777"/>
            <a:ext cx="463564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mic Sans MS" pitchFamily="66" charset="0"/>
              </a:rPr>
              <a:t>BALDIN BADUGU GAS BAT ENBOLO MUGIKOR BAT DUEN ONTZI BATEAN SARTUTA ETA BEROTZEN  BADUGU</a:t>
            </a:r>
          </a:p>
          <a:p>
            <a:endParaRPr lang="es-ES" sz="1400" b="1" dirty="0" smtClean="0">
              <a:latin typeface="Comic Sans MS" pitchFamily="66" charset="0"/>
            </a:endParaRPr>
          </a:p>
          <a:p>
            <a:r>
              <a:rPr lang="es-ES" sz="1400" b="1" dirty="0" smtClean="0">
                <a:latin typeface="Comic Sans MS" pitchFamily="66" charset="0"/>
              </a:rPr>
              <a:t>EXPANTSIO LANA ETA BERO TRANSFERENTZIA.</a:t>
            </a:r>
          </a:p>
          <a:p>
            <a:endParaRPr lang="es-ES" sz="1400" dirty="0" smtClean="0">
              <a:latin typeface="Comic Sans MS" pitchFamily="66" charset="0"/>
            </a:endParaRPr>
          </a:p>
          <a:p>
            <a:r>
              <a:rPr lang="es-ES" sz="1200" dirty="0" smtClean="0">
                <a:latin typeface="Comic Sans MS" pitchFamily="66" charset="0"/>
              </a:rPr>
              <a:t>HAU</a:t>
            </a:r>
            <a:r>
              <a:rPr lang="es-ES" sz="1400" dirty="0" smtClean="0">
                <a:latin typeface="Comic Sans MS" pitchFamily="66" charset="0"/>
              </a:rPr>
              <a:t> GERTATZEKO BARRUKO ENERGIATIK SORTUKO DA BEHARREZKOA DEN ENERGIA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-13387" y="188640"/>
            <a:ext cx="91440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</a:rPr>
              <a:t>1.3.- “. ENERGIA KONTSERBAZIOA</a:t>
            </a:r>
            <a:endParaRPr lang="es-ES" sz="2000" b="1" dirty="0">
              <a:latin typeface="Comic Sans MS" pitchFamily="66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2153" y="4781048"/>
            <a:ext cx="7997814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dirty="0">
                <a:latin typeface="Comic Sans MS" pitchFamily="66" charset="0"/>
              </a:rPr>
              <a:t>Sistema baten </a:t>
            </a:r>
            <a:r>
              <a:rPr lang="es-ES_tradnl" b="1" dirty="0" err="1">
                <a:latin typeface="Comic Sans MS" pitchFamily="66" charset="0"/>
              </a:rPr>
              <a:t>barne</a:t>
            </a:r>
            <a:r>
              <a:rPr lang="es-ES_tradnl" b="1" dirty="0">
                <a:latin typeface="Comic Sans MS" pitchFamily="66" charset="0"/>
              </a:rPr>
              <a:t> </a:t>
            </a:r>
            <a:r>
              <a:rPr lang="es-ES_tradnl" b="1" dirty="0" err="1">
                <a:latin typeface="Comic Sans MS" pitchFamily="66" charset="0"/>
              </a:rPr>
              <a:t>energiaren</a:t>
            </a:r>
            <a:r>
              <a:rPr lang="es-ES_tradnl" b="1" dirty="0">
                <a:latin typeface="Comic Sans MS" pitchFamily="66" charset="0"/>
              </a:rPr>
              <a:t> </a:t>
            </a:r>
            <a:r>
              <a:rPr lang="es-ES_tradnl" b="1" dirty="0" err="1">
                <a:latin typeface="Comic Sans MS" pitchFamily="66" charset="0"/>
              </a:rPr>
              <a:t>aldaketa</a:t>
            </a:r>
            <a:r>
              <a:rPr lang="es-ES_tradnl" b="1" dirty="0">
                <a:latin typeface="Comic Sans MS" pitchFamily="66" charset="0"/>
              </a:rPr>
              <a:t>, 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U, </a:t>
            </a:r>
            <a:r>
              <a:rPr lang="es-ES_tradnl" b="1" dirty="0" err="1" smtClean="0">
                <a:latin typeface="Comic Sans MS" pitchFamily="66" charset="0"/>
                <a:sym typeface="Symbol" pitchFamily="18" charset="2"/>
              </a:rPr>
              <a:t>sistemaren</a:t>
            </a:r>
            <a:r>
              <a:rPr lang="es-ES_tradnl" b="1" dirty="0" smtClean="0">
                <a:latin typeface="Comic Sans MS" pitchFamily="66" charset="0"/>
                <a:sym typeface="Symbol" pitchFamily="18" charset="2"/>
              </a:rPr>
              <a:t> 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eta </a:t>
            </a:r>
            <a:r>
              <a:rPr lang="es-ES_tradnl" b="1" dirty="0" err="1">
                <a:latin typeface="Comic Sans MS" pitchFamily="66" charset="0"/>
                <a:sym typeface="Symbol" pitchFamily="18" charset="2"/>
              </a:rPr>
              <a:t>ingurunearen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s-ES_tradnl" b="1" dirty="0" err="1">
                <a:latin typeface="Comic Sans MS" pitchFamily="66" charset="0"/>
                <a:sym typeface="Symbol" pitchFamily="18" charset="2"/>
              </a:rPr>
              <a:t>artean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s-ES_tradnl" b="1" dirty="0" err="1">
                <a:latin typeface="Comic Sans MS" pitchFamily="66" charset="0"/>
                <a:sym typeface="Symbol" pitchFamily="18" charset="2"/>
              </a:rPr>
              <a:t>trukaturiko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s-ES_tradnl" b="1" dirty="0" err="1">
                <a:latin typeface="Comic Sans MS" pitchFamily="66" charset="0"/>
                <a:sym typeface="Symbol" pitchFamily="18" charset="2"/>
              </a:rPr>
              <a:t>beroa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, Q, eta </a:t>
            </a:r>
            <a:r>
              <a:rPr lang="es-ES_tradnl" b="1" dirty="0" err="1">
                <a:latin typeface="Comic Sans MS" pitchFamily="66" charset="0"/>
                <a:sym typeface="Symbol" pitchFamily="18" charset="2"/>
              </a:rPr>
              <a:t>sitemak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s-ES_tradnl" b="1" dirty="0" err="1">
                <a:latin typeface="Comic Sans MS" pitchFamily="66" charset="0"/>
                <a:sym typeface="Symbol" pitchFamily="18" charset="2"/>
              </a:rPr>
              <a:t>egindako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s-ES_tradnl" b="1" dirty="0" err="1">
                <a:latin typeface="Comic Sans MS" pitchFamily="66" charset="0"/>
                <a:sym typeface="Symbol" pitchFamily="18" charset="2"/>
              </a:rPr>
              <a:t>edo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s-ES_tradnl" b="1" dirty="0" err="1">
                <a:latin typeface="Comic Sans MS" pitchFamily="66" charset="0"/>
                <a:sym typeface="Symbol" pitchFamily="18" charset="2"/>
              </a:rPr>
              <a:t>sistemaren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s-ES_tradnl" b="1" dirty="0" err="1">
                <a:latin typeface="Comic Sans MS" pitchFamily="66" charset="0"/>
                <a:sym typeface="Symbol" pitchFamily="18" charset="2"/>
              </a:rPr>
              <a:t>gainean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s-ES_tradnl" b="1" dirty="0" err="1">
                <a:latin typeface="Comic Sans MS" pitchFamily="66" charset="0"/>
                <a:sym typeface="Symbol" pitchFamily="18" charset="2"/>
              </a:rPr>
              <a:t>egindako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 </a:t>
            </a:r>
            <a:r>
              <a:rPr lang="es-ES_tradnl" b="1" dirty="0" err="1">
                <a:latin typeface="Comic Sans MS" pitchFamily="66" charset="0"/>
                <a:sym typeface="Symbol" pitchFamily="18" charset="2"/>
              </a:rPr>
              <a:t>lanaren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, W, </a:t>
            </a:r>
            <a:r>
              <a:rPr lang="es-ES_tradnl" b="1" dirty="0" err="1">
                <a:latin typeface="Comic Sans MS" pitchFamily="66" charset="0"/>
                <a:sym typeface="Symbol" pitchFamily="18" charset="2"/>
              </a:rPr>
              <a:t>batura</a:t>
            </a:r>
            <a:r>
              <a:rPr lang="es-ES_tradnl" b="1" dirty="0">
                <a:latin typeface="Comic Sans MS" pitchFamily="66" charset="0"/>
                <a:sym typeface="Symbol" pitchFamily="18" charset="2"/>
              </a:rPr>
              <a:t> da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32153" y="5851732"/>
            <a:ext cx="8136904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u-ES" sz="2000" b="1" u="sng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Barne energia(U)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: sistemaren barne energiari dagokion energia, haren partikulen energia zinetikoa eta potentziala.</a:t>
            </a:r>
            <a:endParaRPr lang="es-E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707904" y="3487704"/>
            <a:ext cx="4621262" cy="113877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u-ES" sz="1600" b="1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Q= sistemaren eta ingurunearen artean trukaturiko beroa.(J)</a:t>
            </a:r>
            <a:endParaRPr lang="eu-ES" sz="24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u-ES" b="1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W= sistemak egindako edo jasaten duen lana </a:t>
            </a:r>
            <a:r>
              <a:rPr lang="eu-ES" sz="1400" b="1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.(J)</a:t>
            </a:r>
            <a:endParaRPr lang="es-E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96869" y="2933896"/>
            <a:ext cx="7964278" cy="338554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u-ES" sz="1600" b="1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Energia ez da sortzen ez da desagertzen, eraldatu egiten </a:t>
            </a:r>
            <a:r>
              <a:rPr lang="eu-ES" sz="1600" b="1" dirty="0" smtClean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da soilik</a:t>
            </a:r>
            <a:r>
              <a:rPr lang="eu-ES" sz="1600" b="1" dirty="0">
                <a:solidFill>
                  <a:prstClr val="black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".</a:t>
            </a:r>
            <a:endParaRPr lang="es-E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3798168" y="181511"/>
                <a:ext cx="4572000" cy="8710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sz="1600" b="1" dirty="0"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ENERGIAREN KONTSERBAZIOA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sz="12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u-ES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u-ES" sz="16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 = Q + W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168" y="181511"/>
                <a:ext cx="4572000" cy="871008"/>
              </a:xfrm>
              <a:prstGeom prst="rect">
                <a:avLst/>
              </a:prstGeom>
              <a:blipFill>
                <a:blip r:embed="rId2"/>
                <a:stretch>
                  <a:fillRect b="-55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42 Cuadro de texto"/>
              <p:cNvSpPr txBox="1"/>
              <p:nvPr/>
            </p:nvSpPr>
            <p:spPr>
              <a:xfrm>
                <a:off x="3641855" y="1139111"/>
                <a:ext cx="5134168" cy="1425426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u-E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Expantsio</a:t>
                </a:r>
                <a:r>
                  <a:rPr kumimoji="0" lang="eu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u-E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lana</a:t>
                </a:r>
                <a:r>
                  <a:rPr kumimoji="0" lang="eu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w = -P. </a:t>
                </a:r>
                <a14:m>
                  <m:oMath xmlns:m="http://schemas.openxmlformats.org/officeDocument/2006/math">
                    <m:r>
                      <a:rPr kumimoji="0" lang="eu-ES" sz="1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u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kumimoji="0" lang="eu-E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:</a:t>
                </a:r>
                <a:r>
                  <a:rPr kumimoji="0" lang="es-E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gasak</a:t>
                </a: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s-E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egiten</a:t>
                </a: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s-E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duen</a:t>
                </a: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s-E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presioa</a:t>
                </a: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s-E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presio</a:t>
                </a: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s-E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atmosferikoaren</a:t>
                </a: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s-E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kontrakoa</a:t>
                </a: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s-ES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delako</a:t>
                </a: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u-E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u-ES" sz="16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kumimoji="0" lang="eu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V:gertatzen den bolumen aldaketa.</a:t>
                </a:r>
                <a:endParaRPr kumimoji="0" lang="eu-E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eu-E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eu-E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eu-E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42 Cuadro de 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855" y="1139111"/>
                <a:ext cx="5134168" cy="1425426"/>
              </a:xfrm>
              <a:prstGeom prst="rect">
                <a:avLst/>
              </a:prstGeom>
              <a:blipFill>
                <a:blip r:embed="rId3"/>
                <a:stretch>
                  <a:fillRect l="-592"/>
                </a:stretch>
              </a:blipFill>
              <a:ln w="6350">
                <a:solidFill>
                  <a:prstClr val="black"/>
                </a:solidFill>
              </a:ln>
              <a:effectLst/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43 Cuadro de texto"/>
              <p:cNvSpPr txBox="1"/>
              <p:nvPr/>
            </p:nvSpPr>
            <p:spPr>
              <a:xfrm>
                <a:off x="4149080" y="2671526"/>
                <a:ext cx="3870176" cy="82199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u-E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kumimoji="0" lang="eu-E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= Q + W</a:t>
                </a:r>
                <a14:m>
                  <m:oMath xmlns:m="http://schemas.openxmlformats.org/officeDocument/2006/math">
                    <m:r>
                      <a:rPr kumimoji="0" lang="eu-ES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kumimoji="0" lang="eu-E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Arial" panose="020B0604020202020204" pitchFamily="34" charset="0"/>
                  </a:rPr>
                  <a:t>   D</a:t>
                </a:r>
                <a:r>
                  <a:rPr kumimoji="0" lang="eu-E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= Q - P</a:t>
                </a:r>
                <a:r>
                  <a:rPr kumimoji="0" lang="eu-E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kumimoji="0" lang="eu-E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</a:t>
                </a:r>
                <a:endParaRPr kumimoji="0" lang="eu-E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u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Q = </a:t>
                </a:r>
                <a:r>
                  <a:rPr kumimoji="0" lang="eu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kumimoji="0" lang="eu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U + P</a:t>
                </a:r>
                <a:r>
                  <a:rPr kumimoji="0" lang="eu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Symbol" panose="05050102010706020507" pitchFamily="18" charset="2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kumimoji="0" lang="eu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  <a:endParaRPr kumimoji="0" lang="eu-E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43 Cuadro de 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80" y="2671526"/>
                <a:ext cx="3870176" cy="821990"/>
              </a:xfrm>
              <a:prstGeom prst="rect">
                <a:avLst/>
              </a:prstGeom>
              <a:blipFill>
                <a:blip r:embed="rId4"/>
                <a:stretch>
                  <a:fillRect l="-1417" t="-2206" b="-1471"/>
                </a:stretch>
              </a:blipFill>
              <a:ln w="6350">
                <a:solidFill>
                  <a:prstClr val="black"/>
                </a:solidFill>
              </a:ln>
              <a:effectLst/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6 Cuadro de texto"/>
              <p:cNvSpPr txBox="1"/>
              <p:nvPr/>
            </p:nvSpPr>
            <p:spPr>
              <a:xfrm>
                <a:off x="1331640" y="256758"/>
                <a:ext cx="936104" cy="720513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kumimoji="0" lang="es-ES" sz="2400" b="1" i="0" u="none" strike="noStrike" kern="0" cap="none" spc="0" normalizeH="0" baseline="-2500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atm</a:t>
                </a:r>
                <a:r>
                  <a:rPr kumimoji="0" lang="es-ES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s-ES" sz="2400" b="1" i="1" u="none" strike="noStrike" kern="0" cap="none" spc="0" normalizeH="0" baseline="-2500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↓</m:t>
                    </m:r>
                  </m:oMath>
                </a14:m>
                <a:endParaRPr kumimoji="0" lang="eu-E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46 Cuadro de 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6758"/>
                <a:ext cx="936104" cy="720513"/>
              </a:xfrm>
              <a:prstGeom prst="rect">
                <a:avLst/>
              </a:prstGeom>
              <a:blipFill>
                <a:blip r:embed="rId5"/>
                <a:stretch>
                  <a:fillRect l="-9740" t="-2542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40 Imagen"/>
          <p:cNvPicPr/>
          <p:nvPr/>
        </p:nvPicPr>
        <p:blipFill rotWithShape="1">
          <a:blip r:embed="rId6"/>
          <a:srcRect r="61356"/>
          <a:stretch/>
        </p:blipFill>
        <p:spPr>
          <a:xfrm>
            <a:off x="1204411" y="849084"/>
            <a:ext cx="1324610" cy="1161415"/>
          </a:xfrm>
          <a:prstGeom prst="rect">
            <a:avLst/>
          </a:prstGeom>
        </p:spPr>
      </p:pic>
      <p:sp>
        <p:nvSpPr>
          <p:cNvPr id="7" name="45 Cuadro de texto"/>
          <p:cNvSpPr txBox="1"/>
          <p:nvPr/>
        </p:nvSpPr>
        <p:spPr>
          <a:xfrm>
            <a:off x="704348" y="1052519"/>
            <a:ext cx="333375" cy="28575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kumimoji="0" lang="eu-ES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14 Rectángulo"/>
          <p:cNvSpPr/>
          <p:nvPr/>
        </p:nvSpPr>
        <p:spPr>
          <a:xfrm>
            <a:off x="362912" y="2062355"/>
            <a:ext cx="2768928" cy="286232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u-ES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Suposa dezagun barruan gasa duen ontzia (sistema itxia) eta honek marruskadurarik gabeko enboloa duela . Energia kantitate zehatza (Q) ematen badiogu sistemak espantsio lana  egingo du (W)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3795914" y="3600505"/>
                <a:ext cx="5166320" cy="252120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sz="1200" b="1" u="sng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BOLUMENA ALDATZEN EZ DENEKO ERREAKZIO </a:t>
                </a:r>
                <a:r>
                  <a:rPr lang="eu-ES" sz="1200" b="1" u="sng" dirty="0" smtClean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KIMIKOA</a:t>
                </a:r>
                <a:r>
                  <a:rPr lang="eu-ES" sz="1200" b="1" dirty="0" smtClean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u-ES" sz="1200" b="1" dirty="0" smtClean="0">
                    <a:solidFill>
                      <a:srgbClr val="00206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PROZESU</a:t>
                </a:r>
                <a:r>
                  <a:rPr lang="eu-ES" sz="1200" b="1" dirty="0" smtClean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u-ES" sz="1200" b="1" dirty="0">
                    <a:solidFill>
                      <a:srgbClr val="00206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ISOKORIKOAK</a:t>
                </a:r>
                <a:endParaRPr lang="eu-E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u-ES" sz="14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Ontzi </a:t>
                </a:r>
                <a:r>
                  <a:rPr lang="eu-ES" sz="1400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zurrun eta itxietan</a:t>
                </a:r>
                <a:r>
                  <a:rPr lang="eu-ES" sz="14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burutzen dira, beraz, prozesuan </a:t>
                </a:r>
                <a:r>
                  <a:rPr lang="eu-ES" sz="1400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bolumen aldaketarik ez da gertatzen. </a:t>
                </a:r>
                <a:r>
                  <a:rPr lang="eu-ES" sz="14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Horregatik</a:t>
                </a:r>
                <a:r>
                  <a:rPr lang="eu-ES" sz="1400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u-ES" sz="14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trukatzen den beroari, </a:t>
                </a:r>
                <a:r>
                  <a:rPr lang="eu-ES" sz="1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erreakzio-beroa bolumen konstantean, </a:t>
                </a:r>
                <a:r>
                  <a:rPr lang="eu-ES" sz="1400" b="1" dirty="0" err="1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Qv</a:t>
                </a:r>
                <a:r>
                  <a:rPr lang="eu-ES" sz="14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 deitzen zaio. Erreakzio-beroa bolumen konstanteak </a:t>
                </a:r>
                <a:r>
                  <a:rPr lang="eu-ES" sz="1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bat egiten du barruko energia aldaketarekin</a:t>
                </a:r>
                <a:r>
                  <a:rPr lang="eu-ES" sz="14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u-E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u-ES" sz="1600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Q = </a:t>
                </a:r>
                <a:r>
                  <a:rPr lang="eu-ES" sz="1600" b="1" dirty="0">
                    <a:solidFill>
                      <a:srgbClr val="000000"/>
                    </a:solidFill>
                    <a:latin typeface="Symbol" panose="05050102010706020507" pitchFamily="18" charset="2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u-ES" sz="1600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U + P</a:t>
                </a:r>
                <a:r>
                  <a:rPr lang="eu-ES" sz="1600" b="1" dirty="0">
                    <a:solidFill>
                      <a:srgbClr val="000000"/>
                    </a:solidFill>
                    <a:latin typeface="Symbol" panose="05050102010706020507" pitchFamily="18" charset="2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u-ES" sz="1600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V      </a:t>
                </a:r>
                <a14:m>
                  <m:oMath xmlns:m="http://schemas.openxmlformats.org/officeDocument/2006/math">
                    <m:r>
                      <a:rPr lang="eu-E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u-ES" sz="1600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u-ES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V=</a:t>
                </a:r>
                <a:r>
                  <a:rPr lang="eu-ES" b="1" dirty="0" err="1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kte</a:t>
                </a:r>
                <a:r>
                  <a:rPr lang="eu-ES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u-E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u-ES" sz="1600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u-ES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u-ES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u-ES" b="1" dirty="0">
                    <a:solidFill>
                      <a:srgbClr val="000000"/>
                    </a:solidFill>
                    <a:latin typeface="Symbol" panose="05050102010706020507" pitchFamily="18" charset="2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u-ES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V=0 </a:t>
                </a:r>
                <a14:m>
                  <m:oMath xmlns:m="http://schemas.openxmlformats.org/officeDocument/2006/math">
                    <m:r>
                      <a:rPr lang="eu-E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u-ES" b="1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P</a:t>
                </a:r>
                <a:r>
                  <a:rPr lang="eu-ES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u-ES" b="1" dirty="0">
                    <a:solidFill>
                      <a:srgbClr val="000000"/>
                    </a:solidFill>
                    <a:latin typeface="Symbol" panose="05050102010706020507" pitchFamily="18" charset="2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u-ES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Arial" panose="020B0604020202020204" pitchFamily="34" charset="0"/>
                  </a:rPr>
                  <a:t>V  =0    beraz      </a:t>
                </a:r>
                <a:r>
                  <a:rPr lang="eu-ES" b="1" dirty="0" err="1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Qv</a:t>
                </a:r>
                <a:r>
                  <a:rPr lang="eu-ES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u-ES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Symbol" panose="05050102010706020507" pitchFamily="18" charset="2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u-ES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14" y="3600505"/>
                <a:ext cx="5166320" cy="2521203"/>
              </a:xfrm>
              <a:prstGeom prst="rect">
                <a:avLst/>
              </a:prstGeom>
              <a:blipFill>
                <a:blip r:embed="rId7"/>
                <a:stretch>
                  <a:fillRect l="-942" b="-21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 descr="E:\USB KIMIKA BATXILERGOA 2\IMAGENES KIMIKA BATX\imagenes reaccionesMOV\termodinamica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252" y="5099623"/>
            <a:ext cx="2530248" cy="1138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6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37974" y="332656"/>
                <a:ext cx="8726514" cy="274690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sz="1400" b="1" u="sng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PRESIOA ALDATZEN EZ DENEKO ERREAKZIO </a:t>
                </a:r>
                <a:r>
                  <a:rPr lang="eu-ES" sz="1400" b="1" u="sng" dirty="0" smtClean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KIMIKOA</a:t>
                </a:r>
                <a:r>
                  <a:rPr lang="eu-ES" sz="1400" b="1" dirty="0" smtClean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u-ES" sz="1400" b="1" dirty="0" smtClean="0">
                    <a:solidFill>
                      <a:srgbClr val="00206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PROZESU</a:t>
                </a:r>
                <a:r>
                  <a:rPr lang="eu-ES" sz="1400" b="1" dirty="0" smtClean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u-ES" sz="1400" b="1" dirty="0">
                    <a:solidFill>
                      <a:srgbClr val="00206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ISOBARIKOAK</a:t>
                </a:r>
                <a:endParaRPr lang="eu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sz="16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Inguruneari </a:t>
                </a:r>
                <a:r>
                  <a:rPr lang="eu-ES" sz="1600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irekita</a:t>
                </a:r>
                <a:r>
                  <a:rPr lang="eu-ES" sz="16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dauden ontzietan burutzen dira horregatik, sistemaren gainean </a:t>
                </a:r>
                <a:r>
                  <a:rPr lang="eu-ES" sz="1600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presio atmosferikoa </a:t>
                </a:r>
                <a:r>
                  <a:rPr lang="eu-ES" sz="16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konstante mantentzen da. </a:t>
                </a:r>
                <a:r>
                  <a:rPr lang="eu-ES" sz="16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P=</a:t>
                </a:r>
                <a:r>
                  <a:rPr lang="eu-ES" sz="1600" b="1" dirty="0" err="1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kte.trukatzen</a:t>
                </a:r>
                <a:r>
                  <a:rPr lang="eu-ES" sz="16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den beroari </a:t>
                </a:r>
                <a:r>
                  <a:rPr lang="eu-ES" sz="1600" b="1" dirty="0" err="1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Qp</a:t>
                </a:r>
                <a:r>
                  <a:rPr lang="eu-ES" sz="1600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deitzen zaio eta </a:t>
                </a:r>
                <a:r>
                  <a:rPr lang="eu-ES" sz="16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bat egiten du entalpia</a:t>
                </a:r>
                <a:r>
                  <a:rPr lang="eu-ES" sz="1600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u-ES" sz="16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aldaketarekin.</a:t>
                </a:r>
                <a:endParaRPr lang="eu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fontAlgn="base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sz="1600" b="1" dirty="0" err="1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Qp</a:t>
                </a:r>
                <a:r>
                  <a:rPr lang="eu-ES" sz="16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= </a:t>
                </a:r>
                <a:r>
                  <a:rPr lang="eu-ES" sz="16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Symbol" panose="05050102010706020507" pitchFamily="18" charset="2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u-ES" sz="16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 + P</a:t>
                </a:r>
                <a:r>
                  <a:rPr lang="eu-ES" sz="16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Symbol" panose="05050102010706020507" pitchFamily="18" charset="2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u-ES" sz="16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V= </a:t>
                </a:r>
                <a:r>
                  <a:rPr lang="el-GR" sz="16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Δ</a:t>
                </a:r>
                <a:r>
                  <a:rPr lang="es-ES" sz="1600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</a:t>
                </a:r>
                <a:endParaRPr lang="eu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sz="1600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Erreakzio kimikoetan askatu edo zurgatzen den bero-kantitatea entalpia aldaketaren (</a:t>
                </a:r>
                <a:r>
                  <a:rPr lang="eu-ES" sz="1600" b="1" dirty="0">
                    <a:solidFill>
                      <a:srgbClr val="002060"/>
                    </a:solidFill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sz="1600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H)</a:t>
                </a:r>
                <a:r>
                  <a:rPr lang="eu-ES" sz="16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u-ES" sz="1600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berdina </a:t>
                </a:r>
                <a:r>
                  <a:rPr lang="eu-ES" sz="16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</a:t>
                </a:r>
                <a:r>
                  <a:rPr lang="eu-ES" sz="1600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s-ES" sz="1400" b="1" dirty="0">
                    <a:solidFill>
                      <a:srgbClr val="002060"/>
                    </a:solidFill>
                    <a:effectLst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D</a:t>
                </a:r>
                <a:r>
                  <a:rPr lang="es-ES" sz="1600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H= H </a:t>
                </a:r>
                <a:r>
                  <a:rPr lang="es-ES" sz="1600" b="1" dirty="0" err="1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produk</a:t>
                </a:r>
                <a:r>
                  <a:rPr lang="es-ES" sz="1600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-H </a:t>
                </a:r>
                <a:r>
                  <a:rPr lang="es-ES" sz="1600" b="1" dirty="0" err="1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erreak</a:t>
                </a:r>
                <a:endParaRPr lang="eu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ES" sz="1400" b="1" dirty="0">
                    <a:effectLst/>
                    <a:latin typeface="Symbol" panose="05050102010706020507" pitchFamily="18" charset="2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s-ES" sz="1600" b="1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(+) : </a:t>
                </a:r>
                <a:r>
                  <a:rPr lang="es-ES" sz="1600" b="1" dirty="0" err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Endotermikoa</a:t>
                </a:r>
                <a:r>
                  <a:rPr lang="es-ES" sz="1600" b="1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s-ES" sz="1600" b="1" dirty="0" err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sistemak</a:t>
                </a:r>
                <a:r>
                  <a:rPr lang="es-ES" sz="1600" b="1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600" b="1" dirty="0" err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beroa</a:t>
                </a:r>
                <a:r>
                  <a:rPr lang="es-ES" sz="1600" b="1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600" b="1" dirty="0" err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xurgatzen</a:t>
                </a:r>
                <a:r>
                  <a:rPr lang="es-ES" sz="1600" b="1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du </a:t>
                </a:r>
                <a:r>
                  <a:rPr lang="es-ES" sz="1600" b="1" dirty="0" err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erreakzioa</a:t>
                </a:r>
                <a:r>
                  <a:rPr lang="es-ES" sz="1600" b="1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600" b="1" dirty="0" err="1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gertatzeko</a:t>
                </a:r>
                <a:r>
                  <a:rPr lang="es-ES" sz="1600" b="1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Hp</a:t>
                </a:r>
                <a14:m>
                  <m:oMath xmlns:m="http://schemas.openxmlformats.org/officeDocument/2006/math">
                    <m:r>
                      <a:rPr lang="es-ES" sz="1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s-ES" sz="16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</a:t>
                </a:r>
                <a:endParaRPr lang="eu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sz="2000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sz="1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(-)  : </a:t>
                </a:r>
                <a:r>
                  <a:rPr lang="eu-ES" sz="16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Exotermikoa</a:t>
                </a:r>
                <a:r>
                  <a:rPr lang="eu-ES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u-ES" sz="16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(sistemak beroa askatzen du ) </a:t>
                </a:r>
                <a:r>
                  <a:rPr lang="eu-ES" sz="16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Hp</a:t>
                </a:r>
                <a14:m>
                  <m:oMath xmlns:m="http://schemas.openxmlformats.org/officeDocument/2006/math">
                    <m:r>
                      <a:rPr lang="eu-ES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u-ES" sz="16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</a:t>
                </a:r>
                <a:endParaRPr lang="eu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74" y="332656"/>
                <a:ext cx="8726514" cy="2746906"/>
              </a:xfrm>
              <a:prstGeom prst="rect">
                <a:avLst/>
              </a:prstGeom>
              <a:blipFill>
                <a:blip r:embed="rId2"/>
                <a:stretch>
                  <a:fillRect l="-628" r="-558" b="-30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2407381" y="5420417"/>
            <a:ext cx="4286797" cy="928459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u-ES" sz="2000" b="1" dirty="0" smtClean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u-ES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u-ES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u-ES" sz="2000" b="1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u-ES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+ P</a:t>
            </a:r>
            <a:r>
              <a:rPr lang="eu-ES" sz="2000" b="1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u-ES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u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u-ES" sz="20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Qp</a:t>
            </a:r>
            <a:r>
              <a:rPr lang="eu-ES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u-ES" sz="2000" b="1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u-ES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+ P</a:t>
            </a:r>
            <a:r>
              <a:rPr lang="eu-ES" sz="2000" b="1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u-ES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eu-ES" sz="20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Qv</a:t>
            </a:r>
            <a:r>
              <a:rPr lang="eu-ES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P</a:t>
            </a:r>
            <a:r>
              <a:rPr lang="eu-ES" sz="2000" b="1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u-ES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u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89608" y="3745749"/>
                <a:ext cx="8322344" cy="147271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ES" b="1" dirty="0" smtClean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Presioa</a:t>
                </a:r>
                <a:r>
                  <a:rPr lang="es-ES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 </a:t>
                </a:r>
                <a:r>
                  <a:rPr lang="es-ES" b="1" dirty="0" err="1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konstantea</a:t>
                </a:r>
                <a:r>
                  <a:rPr lang="es-ES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 </a:t>
                </a:r>
                <a:r>
                  <a:rPr lang="es-ES" b="1" dirty="0" err="1" smtClean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bada</a:t>
                </a:r>
                <a:r>
                  <a:rPr lang="es-ES" b="1" dirty="0" smtClean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 (</a:t>
                </a:r>
                <a:r>
                  <a:rPr lang="es-ES" b="1" dirty="0" err="1" smtClean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atmosferikoa</a:t>
                </a:r>
                <a:r>
                  <a:rPr lang="es-ES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) </a:t>
                </a:r>
                <a:r>
                  <a:rPr lang="es-ES" b="1" dirty="0" smtClean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eta </a:t>
                </a:r>
                <a:r>
                  <a:rPr lang="es-ES" b="1" dirty="0" err="1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bolumen</a:t>
                </a:r>
                <a:r>
                  <a:rPr lang="es-ES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 </a:t>
                </a:r>
                <a:r>
                  <a:rPr lang="es-ES" b="1" dirty="0" err="1" smtClean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aldaketarik</a:t>
                </a:r>
                <a:r>
                  <a:rPr lang="es-ES" b="1" dirty="0" smtClean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 </a:t>
                </a:r>
                <a:r>
                  <a:rPr lang="es-ES" b="1" dirty="0" err="1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ez</a:t>
                </a:r>
                <a:r>
                  <a:rPr lang="es-ES" b="1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b="1" i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𝐛𝐚𝐝𝐚𝐠𝐨</m:t>
                    </m:r>
                    <m:r>
                      <a:rPr lang="es-ES" b="1" i="0" smtClean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1" i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b="1" i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</m:t>
                    </m:r>
                    <m:r>
                      <a:rPr lang="es-ES" b="1" i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1" i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u-ES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Beroak presio konstantean </a:t>
                </a:r>
                <a:r>
                  <a:rPr lang="eu-ES" b="1" dirty="0" err="1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Qp</a:t>
                </a:r>
                <a:r>
                  <a:rPr lang="eu-ES" b="1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s-ES" b="1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H</a:t>
                </a:r>
                <a:r>
                  <a:rPr lang="es-ES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ES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eta </a:t>
                </a:r>
                <a:r>
                  <a:rPr lang="es-ES" b="1" dirty="0" err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beroak</a:t>
                </a:r>
                <a:r>
                  <a:rPr lang="es-ES" b="1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s-ES" b="1" dirty="0" err="1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bolumen</a:t>
                </a:r>
                <a:r>
                  <a:rPr lang="eu-ES" sz="24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b="1" dirty="0" err="1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konstantean</a:t>
                </a:r>
                <a:r>
                  <a:rPr lang="es-ES" b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u-E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𝐐𝐯</m:t>
                    </m:r>
                    <m:r>
                      <a:rPr lang="es-E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E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s-ES" b="1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U</a:t>
                </a:r>
                <a:r>
                  <a:rPr lang="es-ES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.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08" y="3745749"/>
                <a:ext cx="8322344" cy="1472711"/>
              </a:xfrm>
              <a:prstGeom prst="rect">
                <a:avLst/>
              </a:prstGeom>
              <a:blipFill>
                <a:blip r:embed="rId3"/>
                <a:stretch>
                  <a:fillRect l="-585" b="-20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395536" y="3258954"/>
            <a:ext cx="8568952" cy="3915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s-ES" b="1" baseline="-25000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b="1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ETA Q</a:t>
            </a:r>
            <a:r>
              <a:rPr lang="es-ES" b="1" baseline="-25000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s-ES" b="1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-REN ARTEKO ERLAZIOA</a:t>
            </a:r>
            <a:endParaRPr lang="eu-E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863588" y="836712"/>
                <a:ext cx="7560840" cy="53059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b="1" dirty="0" err="1">
                    <a:solidFill>
                      <a:srgbClr val="00206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Qp</a:t>
                </a:r>
                <a:r>
                  <a:rPr lang="eu-ES" b="1" dirty="0">
                    <a:solidFill>
                      <a:srgbClr val="00206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u-ES" b="1" dirty="0" err="1">
                    <a:solidFill>
                      <a:srgbClr val="00206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Qv</a:t>
                </a:r>
                <a:r>
                  <a:rPr lang="eu-ES" b="1" dirty="0">
                    <a:solidFill>
                      <a:srgbClr val="00206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P</a:t>
                </a:r>
                <a:r>
                  <a:rPr lang="eu-ES" b="1" dirty="0">
                    <a:solidFill>
                      <a:srgbClr val="002060"/>
                    </a:solidFill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  edo   </a:t>
                </a:r>
                <a:r>
                  <a:rPr lang="eu-ES" b="1" dirty="0">
                    <a:solidFill>
                      <a:srgbClr val="002060"/>
                    </a:solidFill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H= </a:t>
                </a:r>
                <a:r>
                  <a:rPr lang="eu-ES" b="1" dirty="0">
                    <a:solidFill>
                      <a:srgbClr val="002060"/>
                    </a:solidFill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 + P</a:t>
                </a:r>
                <a:r>
                  <a:rPr lang="eu-ES" b="1" dirty="0">
                    <a:solidFill>
                      <a:srgbClr val="002060"/>
                    </a:solidFill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"/>
                </a:pP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Erreakzioan gas idealek parte hartzen badute (</a:t>
                </a:r>
                <a:r>
                  <a:rPr lang="eu-ES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Gas ideala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bada P.V=n R T) beraz</a:t>
                </a:r>
                <a:r>
                  <a:rPr lang="eu-ES" sz="16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u-ES" sz="20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P.</a:t>
                </a:r>
                <a:r>
                  <a:rPr lang="eu-ES" sz="2000" b="1" dirty="0">
                    <a:effectLst/>
                    <a:highlight>
                      <a:srgbClr val="FFFF00"/>
                    </a:highlight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sz="20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V=</a:t>
                </a:r>
                <a:r>
                  <a:rPr lang="eu-ES" sz="2000" b="1" dirty="0">
                    <a:effectLst/>
                    <a:highlight>
                      <a:srgbClr val="FFFF00"/>
                    </a:highlight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sz="20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R T</a:t>
                </a:r>
                <a:r>
                  <a:rPr lang="eu-ES" sz="20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u-ES" sz="2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ordezkatuz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sz="2400" b="1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Qp</a:t>
                </a:r>
                <a:r>
                  <a:rPr lang="eu-ES" sz="24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u-ES" sz="2400" b="1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Qv</a:t>
                </a:r>
                <a:r>
                  <a:rPr lang="eu-ES" sz="24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u-ES" sz="2400" b="1" dirty="0">
                    <a:effectLst/>
                    <a:highlight>
                      <a:srgbClr val="FFFF00"/>
                    </a:highlight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sz="24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R T</a:t>
                </a:r>
                <a:endParaRPr lang="eu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*R= 8,314J/ºK mol (gas idealen konstantea)/ T tenperatura (K).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sz="1400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A(g)+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(g) </a:t>
                </a:r>
                <a14:m>
                  <m:oMath xmlns:m="http://schemas.openxmlformats.org/officeDocument/2006/math">
                    <m:r>
                      <a:rPr lang="eu-ES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(g)+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dD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(g)</a:t>
                </a:r>
                <a:r>
                  <a:rPr lang="eu-ES" sz="14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ERREAKZIO KIMIKO BATEAN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b="1" dirty="0"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*D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= mol kopuru gaseoso </a:t>
                </a:r>
                <a:r>
                  <a:rPr lang="eu-E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aldaketaa</a:t>
                </a: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u-ES" b="1" dirty="0" smtClean="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sz="2400" b="1" dirty="0" smtClean="0">
                    <a:solidFill>
                      <a:srgbClr val="002060"/>
                    </a:solidFill>
                    <a:effectLst/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sz="2400" b="1" dirty="0" smtClean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u-ES" sz="2400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u-ES" sz="2400" b="1" dirty="0" err="1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c+d</a:t>
                </a:r>
                <a:r>
                  <a:rPr lang="eu-ES" sz="2400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)-(</a:t>
                </a:r>
                <a:r>
                  <a:rPr lang="eu-ES" sz="2400" b="1" dirty="0" err="1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a+b</a:t>
                </a:r>
                <a:r>
                  <a:rPr lang="eu-ES" sz="2400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u-ES" sz="2400" b="1" dirty="0" err="1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u-ES" sz="2400" b="1" baseline="-25000" dirty="0" err="1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u-ES" sz="2400" b="1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-n</a:t>
                </a:r>
                <a:r>
                  <a:rPr lang="eu-ES" sz="2400" b="1" baseline="-25000" dirty="0"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**</a:t>
                </a:r>
                <a:r>
                  <a:rPr lang="es-ES" b="1" dirty="0" err="1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Erreakzioan</a:t>
                </a:r>
                <a:r>
                  <a:rPr lang="es-ES" b="1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, gas </a:t>
                </a:r>
                <a:r>
                  <a:rPr lang="es-ES" b="1" dirty="0" err="1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idealek</a:t>
                </a:r>
                <a:r>
                  <a:rPr lang="es-ES" b="1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 parte </a:t>
                </a:r>
                <a:r>
                  <a:rPr lang="es-ES" b="1" dirty="0" err="1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hartzen</a:t>
                </a:r>
                <a:r>
                  <a:rPr lang="es-ES" b="1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s-ES" b="1" dirty="0" err="1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badute</a:t>
                </a:r>
                <a:r>
                  <a:rPr lang="es-ES" b="1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 eta </a:t>
                </a:r>
                <a:r>
                  <a:rPr lang="es-ES" b="1" dirty="0" err="1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erreakzioaren</a:t>
                </a:r>
                <a:r>
                  <a:rPr lang="es-ES" b="1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 mol </a:t>
                </a:r>
                <a:r>
                  <a:rPr lang="es-ES" b="1" dirty="0" err="1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kopuru</a:t>
                </a:r>
                <a:r>
                  <a:rPr lang="es-ES" b="1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s-ES" b="1" dirty="0" err="1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aldaketa</a:t>
                </a:r>
                <a:r>
                  <a:rPr lang="es-ES" b="1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 0 </a:t>
                </a:r>
                <a:r>
                  <a:rPr lang="es-ES" b="1" dirty="0" err="1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bada</a:t>
                </a:r>
                <a:r>
                  <a:rPr lang="es-ES" b="1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 .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u-ES" sz="2000" b="1" dirty="0">
                    <a:effectLst/>
                    <a:highlight>
                      <a:srgbClr val="FFFF00"/>
                    </a:highlight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u-ES" sz="20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n=0 bada </a:t>
                </a:r>
                <a:r>
                  <a:rPr lang="eu-ES" sz="2000" b="1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Qp</a:t>
                </a:r>
                <a:r>
                  <a:rPr lang="eu-ES" sz="20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u-ES" sz="2000" b="1" dirty="0" err="1" smtClean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Qv</a:t>
                </a:r>
                <a:r>
                  <a:rPr lang="eu-ES" sz="2000" b="1" dirty="0" smtClean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u-ES" sz="2000" b="1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u-ES" sz="2000" b="1" dirty="0" smtClean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u-ES" sz="1600" b="1" dirty="0" smtClean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u-ES" sz="2000" b="1" dirty="0" smtClean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=n</a:t>
                </a:r>
                <a:r>
                  <a:rPr lang="eu-ES" sz="1600" b="1" dirty="0" smtClean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u-ES" sz="2000" b="1" dirty="0" smtClean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u-E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u-ES" sz="1400" b="1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BEROAK PRESIO KONSTANTEAN ETA BEROAK BOLUMEN KONSTANTEAN BAT EGITEN DUTE.</a:t>
                </a:r>
                <a:endParaRPr lang="eu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836712"/>
                <a:ext cx="7560840" cy="5305940"/>
              </a:xfrm>
              <a:prstGeom prst="rect">
                <a:avLst/>
              </a:prstGeom>
              <a:blipFill>
                <a:blip r:embed="rId2"/>
                <a:stretch>
                  <a:fillRect l="-644" t="-2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467544" y="116632"/>
            <a:ext cx="8352928" cy="369332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ERREAKZIO KIMIKOAN SUBSTANTZIA GASEOSOAK DAUDENEAN</a:t>
            </a:r>
            <a:endParaRPr lang="eu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6516216" y="4149080"/>
            <a:ext cx="14401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971600" y="4725144"/>
            <a:ext cx="2304256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187624" y="4941168"/>
            <a:ext cx="200483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4496594" y="5758828"/>
            <a:ext cx="244827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6804248" y="2564904"/>
            <a:ext cx="129614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9750" y="548680"/>
            <a:ext cx="8248650" cy="830997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dirty="0">
                <a:latin typeface="Comic Sans MS" panose="030F0702030302020204" pitchFamily="66" charset="0"/>
              </a:rPr>
              <a:t>LEHENENGO PRINTZIPIOREN </a:t>
            </a:r>
            <a:r>
              <a:rPr lang="es-ES_tradnl" sz="2400" b="1" dirty="0" smtClean="0">
                <a:latin typeface="Comic Sans MS" panose="030F0702030302020204" pitchFamily="66" charset="0"/>
              </a:rPr>
              <a:t>EKAUAZIOEN LABURPENA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7171" name="2 CuadroTexto"/>
          <p:cNvSpPr txBox="1">
            <a:spLocks noChangeArrowheads="1"/>
          </p:cNvSpPr>
          <p:nvPr/>
        </p:nvSpPr>
        <p:spPr bwMode="auto">
          <a:xfrm>
            <a:off x="611560" y="1988840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u="sng" dirty="0"/>
              <a:t>PROZESU ISOKORIKOAK</a:t>
            </a:r>
          </a:p>
        </p:txBody>
      </p:sp>
      <p:sp>
        <p:nvSpPr>
          <p:cNvPr id="7172" name="3 CuadroTexto"/>
          <p:cNvSpPr txBox="1">
            <a:spLocks noChangeArrowheads="1"/>
          </p:cNvSpPr>
          <p:nvPr/>
        </p:nvSpPr>
        <p:spPr bwMode="auto">
          <a:xfrm>
            <a:off x="4114800" y="1979613"/>
            <a:ext cx="115252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 dirty="0"/>
              <a:t>V= </a:t>
            </a:r>
            <a:r>
              <a:rPr lang="es-ES_tradnl" sz="2400" b="1" dirty="0" err="1"/>
              <a:t>ktea</a:t>
            </a:r>
            <a:endParaRPr lang="es-ES_tradnl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5 CuadroTexto"/>
              <p:cNvSpPr txBox="1">
                <a:spLocks noChangeArrowheads="1"/>
              </p:cNvSpPr>
              <p:nvPr/>
            </p:nvSpPr>
            <p:spPr bwMode="auto">
              <a:xfrm>
                <a:off x="792162" y="2663825"/>
                <a:ext cx="153240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s-ES_tradnl" sz="2400" dirty="0"/>
                  <a:t>∆ V = 0</a:t>
                </a:r>
                <a:r>
                  <a:rPr lang="es-ES_tradnl" sz="2400" dirty="0">
                    <a:solidFill>
                      <a:prstClr val="black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_tradnl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endParaRPr lang="es-ES_tradnl" sz="2400" dirty="0"/>
              </a:p>
            </p:txBody>
          </p:sp>
        </mc:Choice>
        <mc:Fallback xmlns="">
          <p:sp>
            <p:nvSpPr>
              <p:cNvPr id="7173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62" y="2663825"/>
                <a:ext cx="1532405" cy="461665"/>
              </a:xfrm>
              <a:prstGeom prst="rect">
                <a:avLst/>
              </a:prstGeom>
              <a:blipFill>
                <a:blip r:embed="rId3"/>
                <a:stretch>
                  <a:fillRect l="-6375" t="-10526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6 CuadroTexto"/>
              <p:cNvSpPr txBox="1">
                <a:spLocks noChangeArrowheads="1"/>
              </p:cNvSpPr>
              <p:nvPr/>
            </p:nvSpPr>
            <p:spPr bwMode="auto">
              <a:xfrm>
                <a:off x="2156012" y="2634605"/>
                <a:ext cx="16896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s-ES_tradnl" sz="2400" dirty="0"/>
                  <a:t>p∆ V = 0</a:t>
                </a:r>
                <a:r>
                  <a:rPr lang="es-ES_tradnl" sz="2400" dirty="0">
                    <a:solidFill>
                      <a:prstClr val="black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_tradnl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endParaRPr lang="es-ES_tradnl" sz="2400" dirty="0"/>
              </a:p>
            </p:txBody>
          </p:sp>
        </mc:Choice>
        <mc:Fallback xmlns="">
          <p:sp>
            <p:nvSpPr>
              <p:cNvPr id="7174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6012" y="2634605"/>
                <a:ext cx="1689660" cy="461665"/>
              </a:xfrm>
              <a:prstGeom prst="rect">
                <a:avLst/>
              </a:prstGeom>
              <a:blipFill>
                <a:blip r:embed="rId4"/>
                <a:stretch>
                  <a:fillRect l="-5776" t="-10526" b="-28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7 CuadroTexto"/>
          <p:cNvSpPr txBox="1">
            <a:spLocks noChangeArrowheads="1"/>
          </p:cNvSpPr>
          <p:nvPr/>
        </p:nvSpPr>
        <p:spPr bwMode="auto">
          <a:xfrm>
            <a:off x="6804025" y="2636838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dirty="0"/>
              <a:t>Q</a:t>
            </a:r>
            <a:r>
              <a:rPr lang="es-ES_tradnl" sz="2400" b="1" baseline="-25000" dirty="0"/>
              <a:t>V</a:t>
            </a:r>
            <a:r>
              <a:rPr lang="es-ES_tradnl" sz="2400" b="1" dirty="0"/>
              <a:t> = ∆U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38600" y="2651125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dirty="0">
                <a:sym typeface="Symbol" pitchFamily="18" charset="2"/>
              </a:rPr>
              <a:t>U = Q </a:t>
            </a:r>
            <a:r>
              <a:rPr lang="es-ES_tradnl" sz="2400" dirty="0" smtClean="0">
                <a:sym typeface="Symbol" pitchFamily="18" charset="2"/>
              </a:rPr>
              <a:t>- </a:t>
            </a:r>
            <a:r>
              <a:rPr lang="es-ES_tradnl" sz="2400" dirty="0" err="1">
                <a:sym typeface="Symbol" pitchFamily="18" charset="2"/>
              </a:rPr>
              <a:t>p∆V</a:t>
            </a:r>
            <a:endParaRPr lang="es-ES_tradnl" sz="2400" dirty="0">
              <a:sym typeface="Symbol" pitchFamily="18" charset="2"/>
            </a:endParaRPr>
          </a:p>
        </p:txBody>
      </p:sp>
      <p:sp>
        <p:nvSpPr>
          <p:cNvPr id="7177" name="9 CuadroTexto"/>
          <p:cNvSpPr txBox="1">
            <a:spLocks noChangeArrowheads="1"/>
          </p:cNvSpPr>
          <p:nvPr/>
        </p:nvSpPr>
        <p:spPr bwMode="auto">
          <a:xfrm>
            <a:off x="539750" y="3500438"/>
            <a:ext cx="3960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u="sng"/>
              <a:t>PROZESU ISOBARIKOAK</a:t>
            </a:r>
          </a:p>
        </p:txBody>
      </p:sp>
      <p:sp>
        <p:nvSpPr>
          <p:cNvPr id="7178" name="10 CuadroTexto"/>
          <p:cNvSpPr txBox="1">
            <a:spLocks noChangeArrowheads="1"/>
          </p:cNvSpPr>
          <p:nvPr/>
        </p:nvSpPr>
        <p:spPr bwMode="auto">
          <a:xfrm>
            <a:off x="3921125" y="3500438"/>
            <a:ext cx="1150938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 dirty="0"/>
              <a:t>P= </a:t>
            </a:r>
            <a:r>
              <a:rPr lang="es-ES_tradnl" sz="2400" b="1" dirty="0" err="1"/>
              <a:t>ktea</a:t>
            </a:r>
            <a:endParaRPr lang="es-ES_tradnl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1073150" y="4149725"/>
                <a:ext cx="208756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400" dirty="0">
                    <a:sym typeface="Symbol" pitchFamily="18" charset="2"/>
                  </a:rPr>
                  <a:t>U = Q </a:t>
                </a:r>
                <a:r>
                  <a:rPr lang="es-ES_tradnl" sz="2400" dirty="0" smtClean="0">
                    <a:sym typeface="Symbol" pitchFamily="18" charset="2"/>
                  </a:rPr>
                  <a:t>- </a:t>
                </a:r>
                <a:r>
                  <a:rPr lang="es-ES_tradnl" sz="2400" dirty="0" err="1">
                    <a:sym typeface="Symbol" pitchFamily="18" charset="2"/>
                  </a:rPr>
                  <a:t>p∆</a:t>
                </a:r>
                <a:r>
                  <a:rPr lang="es-ES_tradnl" sz="2400" dirty="0" err="1" smtClean="0">
                    <a:sym typeface="Symbol" pitchFamily="18" charset="2"/>
                  </a:rPr>
                  <a:t>V</a:t>
                </a:r>
                <a14:m>
                  <m:oMath xmlns:m="http://schemas.openxmlformats.org/officeDocument/2006/math">
                    <m:r>
                      <a:rPr lang="es-ES_tradn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endParaRPr lang="es-ES_tradnl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3150" y="4149725"/>
                <a:ext cx="2087563" cy="461665"/>
              </a:xfrm>
              <a:prstGeom prst="rect">
                <a:avLst/>
              </a:prstGeom>
              <a:blipFill>
                <a:blip r:embed="rId5"/>
                <a:stretch>
                  <a:fillRect l="-4386" t="-13333" b="-3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321089" y="4149155"/>
            <a:ext cx="28803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smtClean="0">
                <a:sym typeface="Symbol" pitchFamily="18" charset="2"/>
              </a:rPr>
              <a:t>Q</a:t>
            </a:r>
            <a:r>
              <a:rPr lang="es-ES_tradnl" sz="2400" baseline="-25000" smtClean="0">
                <a:sym typeface="Symbol" pitchFamily="18" charset="2"/>
              </a:rPr>
              <a:t>P</a:t>
            </a:r>
            <a:r>
              <a:rPr lang="es-ES_tradnl" sz="2400" smtClean="0">
                <a:sym typeface="Symbol" pitchFamily="18" charset="2"/>
              </a:rPr>
              <a:t>  = U +p∆V = H</a:t>
            </a:r>
            <a:endParaRPr lang="es-ES_tradnl" sz="2400" dirty="0">
              <a:sym typeface="Symbol" pitchFamily="18" charset="2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073150" y="4941888"/>
            <a:ext cx="205869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dirty="0">
                <a:sym typeface="Symbol" pitchFamily="18" charset="2"/>
              </a:rPr>
              <a:t>Q</a:t>
            </a:r>
            <a:r>
              <a:rPr lang="es-ES_tradnl" sz="2400" b="1" baseline="-25000" dirty="0">
                <a:sym typeface="Symbol" pitchFamily="18" charset="2"/>
              </a:rPr>
              <a:t>P</a:t>
            </a:r>
            <a:r>
              <a:rPr lang="es-ES_tradnl" sz="2400" b="1" dirty="0">
                <a:sym typeface="Symbol" pitchFamily="18" charset="2"/>
              </a:rPr>
              <a:t>  = Q</a:t>
            </a:r>
            <a:r>
              <a:rPr lang="es-ES_tradnl" sz="2400" b="1" baseline="-25000" dirty="0">
                <a:sym typeface="Symbol" pitchFamily="18" charset="2"/>
              </a:rPr>
              <a:t>V</a:t>
            </a:r>
            <a:r>
              <a:rPr lang="es-ES_tradnl" sz="2400" b="1" dirty="0">
                <a:sym typeface="Symbol" pitchFamily="18" charset="2"/>
              </a:rPr>
              <a:t> + </a:t>
            </a:r>
            <a:r>
              <a:rPr lang="es-ES_tradnl" sz="2400" b="1" dirty="0" err="1">
                <a:sym typeface="Symbol" pitchFamily="18" charset="2"/>
              </a:rPr>
              <a:t>p∆V</a:t>
            </a:r>
            <a:endParaRPr lang="es-ES_tradnl" sz="2400" b="1" dirty="0">
              <a:sym typeface="Symbol" pitchFamily="18" charset="2"/>
            </a:endParaRPr>
          </a:p>
        </p:txBody>
      </p:sp>
      <p:sp>
        <p:nvSpPr>
          <p:cNvPr id="7182" name="16 CuadroTexto"/>
          <p:cNvSpPr txBox="1">
            <a:spLocks noChangeArrowheads="1"/>
          </p:cNvSpPr>
          <p:nvPr/>
        </p:nvSpPr>
        <p:spPr bwMode="auto">
          <a:xfrm>
            <a:off x="3492500" y="4941888"/>
            <a:ext cx="5295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Erreakzioan gasek hartzen badute parte, gas idealen ekuazio aplikatuz</a:t>
            </a:r>
          </a:p>
        </p:txBody>
      </p:sp>
      <p:sp>
        <p:nvSpPr>
          <p:cNvPr id="7183" name="18 CuadroTexto"/>
          <p:cNvSpPr txBox="1">
            <a:spLocks noChangeArrowheads="1"/>
          </p:cNvSpPr>
          <p:nvPr/>
        </p:nvSpPr>
        <p:spPr bwMode="auto">
          <a:xfrm>
            <a:off x="5405759" y="5133422"/>
            <a:ext cx="222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dirty="0" err="1">
                <a:sym typeface="Symbol" pitchFamily="18" charset="2"/>
              </a:rPr>
              <a:t>p∆V</a:t>
            </a:r>
            <a:r>
              <a:rPr lang="es-ES_tradnl" sz="2400" dirty="0">
                <a:sym typeface="Symbol" pitchFamily="18" charset="2"/>
              </a:rPr>
              <a:t> = ∆</a:t>
            </a:r>
            <a:r>
              <a:rPr lang="es-ES_tradnl" sz="2400" dirty="0" err="1">
                <a:sym typeface="Symbol" pitchFamily="18" charset="2"/>
              </a:rPr>
              <a:t>nRT</a:t>
            </a:r>
            <a:r>
              <a:rPr lang="es-ES_tradnl" sz="2400" dirty="0">
                <a:sym typeface="Symbol" pitchFamily="18" charset="2"/>
              </a:rPr>
              <a:t> </a:t>
            </a:r>
            <a:endParaRPr lang="es-ES_tradnl" sz="2400" dirty="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464843" y="5894218"/>
            <a:ext cx="300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dirty="0">
                <a:sym typeface="Symbol" pitchFamily="18" charset="2"/>
              </a:rPr>
              <a:t>Q</a:t>
            </a:r>
            <a:r>
              <a:rPr lang="es-ES_tradnl" sz="2400" b="1" baseline="-25000" dirty="0">
                <a:sym typeface="Symbol" pitchFamily="18" charset="2"/>
              </a:rPr>
              <a:t>P</a:t>
            </a:r>
            <a:r>
              <a:rPr lang="es-ES_tradnl" sz="2400" b="1" dirty="0">
                <a:sym typeface="Symbol" pitchFamily="18" charset="2"/>
              </a:rPr>
              <a:t> = Q</a:t>
            </a:r>
            <a:r>
              <a:rPr lang="es-ES_tradnl" sz="2400" b="1" baseline="-25000" dirty="0">
                <a:sym typeface="Symbol" pitchFamily="18" charset="2"/>
              </a:rPr>
              <a:t>V</a:t>
            </a:r>
            <a:r>
              <a:rPr lang="es-ES_tradnl" sz="2400" b="1" dirty="0">
                <a:sym typeface="Symbol" pitchFamily="18" charset="2"/>
              </a:rPr>
              <a:t> + ∆n R T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6444208" y="4149080"/>
            <a:ext cx="151216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b="1" dirty="0" smtClean="0">
                <a:sym typeface="Symbol" pitchFamily="18" charset="2"/>
              </a:rPr>
              <a:t>Q</a:t>
            </a:r>
            <a:r>
              <a:rPr lang="es-ES_tradnl" sz="2800" b="1" baseline="-25000" dirty="0" smtClean="0">
                <a:sym typeface="Symbol" pitchFamily="18" charset="2"/>
              </a:rPr>
              <a:t>P</a:t>
            </a:r>
            <a:r>
              <a:rPr lang="es-ES_tradnl" sz="2800" b="1" dirty="0" smtClean="0">
                <a:sym typeface="Symbol" pitchFamily="18" charset="2"/>
              </a:rPr>
              <a:t>  = H</a:t>
            </a:r>
            <a:endParaRPr lang="es-ES_tradnl" sz="2800" b="1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5850107" y="4179857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→</m:t>
                      </m:r>
                    </m:oMath>
                  </m:oMathPara>
                </a14:m>
                <a:endParaRPr lang="eu-ES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107" y="4179857"/>
                <a:ext cx="51167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6004536" y="2631961"/>
                <a:ext cx="5116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→</m:t>
                      </m:r>
                    </m:oMath>
                  </m:oMathPara>
                </a14:m>
                <a:endParaRPr lang="eu-ES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36" y="2631961"/>
                <a:ext cx="51167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900</Words>
  <Application>Microsoft Office PowerPoint</Application>
  <PresentationFormat>Presentación en pantalla (4:3)</PresentationFormat>
  <Paragraphs>107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 Math</vt:lpstr>
      <vt:lpstr>Comic Sans MS</vt:lpstr>
      <vt:lpstr>Freestyle Script</vt:lpstr>
      <vt:lpstr>Symbol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PAZ GARCIA BEHOBIDE</dc:creator>
  <cp:lastModifiedBy>PAZ GARCIA</cp:lastModifiedBy>
  <cp:revision>92</cp:revision>
  <dcterms:created xsi:type="dcterms:W3CDTF">2017-08-03T14:55:51Z</dcterms:created>
  <dcterms:modified xsi:type="dcterms:W3CDTF">2022-06-20T09:43:35Z</dcterms:modified>
</cp:coreProperties>
</file>